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81"/>
  </p:normalViewPr>
  <p:slideViewPr>
    <p:cSldViewPr snapToGrid="0">
      <p:cViewPr varScale="1">
        <p:scale>
          <a:sx n="107" d="100"/>
          <a:sy n="107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820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47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627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4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594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0623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1141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32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063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3141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294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517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2436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34449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4776791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4037378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7230271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3741018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72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356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651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7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0342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782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93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31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89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78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57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456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7162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52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34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2101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18/04/2025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120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18/04/2025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46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6055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4387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5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2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3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956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9749"/>
            <a:ext cx="10972800" cy="550527"/>
          </a:xfrm>
        </p:spPr>
        <p:txBody>
          <a:bodyPr>
            <a:normAutofit/>
          </a:bodyPr>
          <a:lstStyle/>
          <a:p>
            <a:r>
              <a:rPr lang="en-US" dirty="0"/>
              <a:t>LOGISTICS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47C16E-440D-C5AC-B71A-EBBA6A2D21E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09600" y="672229"/>
            <a:ext cx="10972800" cy="400110"/>
          </a:xfrm>
        </p:spPr>
        <p:txBody>
          <a:bodyPr/>
          <a:lstStyle/>
          <a:p>
            <a:r>
              <a:rPr lang="en-US" b="0" dirty="0">
                <a:latin typeface="Gotham Medium" pitchFamily="2" charset="0"/>
                <a:cs typeface="Gotham Medium" pitchFamily="2" charset="0"/>
              </a:rPr>
              <a:t>OUTBOUND SUPPLY CHAIN OPERATIONS – CONSUMER PRODUCT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677F9ED4-0D3A-8F23-968F-1B01467DB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747138"/>
              </p:ext>
            </p:extLst>
          </p:nvPr>
        </p:nvGraphicFramePr>
        <p:xfrm>
          <a:off x="609600" y="1072339"/>
          <a:ext cx="6839029" cy="54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083">
                  <a:extLst>
                    <a:ext uri="{9D8B030D-6E8A-4147-A177-3AD203B41FA5}">
                      <a16:colId xmlns:a16="http://schemas.microsoft.com/office/drawing/2014/main" val="3257007626"/>
                    </a:ext>
                  </a:extLst>
                </a:gridCol>
                <a:gridCol w="5322946">
                  <a:extLst>
                    <a:ext uri="{9D8B030D-6E8A-4147-A177-3AD203B41FA5}">
                      <a16:colId xmlns:a16="http://schemas.microsoft.com/office/drawing/2014/main" val="1454957865"/>
                    </a:ext>
                  </a:extLst>
                </a:gridCol>
              </a:tblGrid>
              <a:tr h="219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100" b="0" i="0" u="none" strike="noStrike" kern="1200" cap="none" spc="0" normalizeH="0" baseline="0" noProof="0" dirty="0">
                          <a:ln w="50800"/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Customer name:</a:t>
                      </a:r>
                      <a:endParaRPr lang="en-VN" sz="1100" b="0" i="0" dirty="0">
                        <a:solidFill>
                          <a:schemeClr val="accent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100" b="0" i="0" u="none" strike="noStrike" kern="1200" cap="none" spc="0" normalizeH="0" baseline="0" noProof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KLÖCKNER PENTAPLAST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436426"/>
                  </a:ext>
                </a:extLst>
              </a:tr>
              <a:tr h="219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100" b="0" i="0" u="none" strike="noStrike" kern="1200" cap="none" spc="0" normalizeH="0" baseline="0" noProof="0" dirty="0">
                          <a:ln w="50800"/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Project name:</a:t>
                      </a:r>
                      <a:endParaRPr lang="en-VN" sz="1100" b="0" i="0" dirty="0">
                        <a:solidFill>
                          <a:schemeClr val="accent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100" b="0" i="0" u="none" strike="noStrike" kern="1200" cap="none" spc="0" normalizeH="0" baseline="0" noProof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Ocean &amp; Air Outbound Operations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266226"/>
                  </a:ext>
                </a:extLst>
              </a:tr>
              <a:tr h="219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 w="50800"/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Volume:</a:t>
                      </a:r>
                      <a:endParaRPr lang="en-US" sz="1100" b="0" i="0" dirty="0">
                        <a:solidFill>
                          <a:schemeClr val="accent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Approx. 1,100 TEU(s) / year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986622"/>
                  </a:ext>
                </a:extLst>
              </a:tr>
              <a:tr h="219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 w="50800"/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Commodity:</a:t>
                      </a:r>
                      <a:endParaRPr lang="en-US" sz="1100" b="0" i="0" dirty="0">
                        <a:solidFill>
                          <a:schemeClr val="accent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PVCD Film (dry/reefer container)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201312"/>
                  </a:ext>
                </a:extLst>
              </a:tr>
              <a:tr h="219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 w="50800"/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Origin:</a:t>
                      </a:r>
                      <a:endParaRPr lang="en-US" sz="1100" b="0" i="0" dirty="0">
                        <a:solidFill>
                          <a:schemeClr val="accent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Laem Chabang, Thailand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921835"/>
                  </a:ext>
                </a:extLst>
              </a:tr>
              <a:tr h="219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 w="50800"/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Destination:</a:t>
                      </a:r>
                      <a:endParaRPr lang="en-US" sz="1100" b="0" i="0" dirty="0">
                        <a:solidFill>
                          <a:schemeClr val="accent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APAC, Middle East 58 countries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438190"/>
                  </a:ext>
                </a:extLst>
              </a:tr>
              <a:tr h="219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 w="50800"/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Project duration:</a:t>
                      </a:r>
                      <a:endParaRPr lang="en-US" sz="1100" b="0" i="0" dirty="0">
                        <a:solidFill>
                          <a:schemeClr val="accent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2020 – Today (Ongoing)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074302"/>
                  </a:ext>
                </a:extLst>
              </a:tr>
              <a:tr h="278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 w="50800"/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cs typeface="Gotham Medium" pitchFamily="2" charset="0"/>
                        </a:rPr>
                        <a:t>Scope:</a:t>
                      </a:r>
                      <a:endParaRPr lang="en-US" sz="1100" b="0" i="0" dirty="0">
                        <a:solidFill>
                          <a:schemeClr val="accent1"/>
                        </a:solidFill>
                        <a:latin typeface="Gotham Medium" pitchFamily="2" charset="0"/>
                        <a:cs typeface="Gotham Medium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 w="50800"/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Scope A (Customs Clearance):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Exclusive contract to handle all import and export customs clearance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Quick response time of providing export entry, within 20 minutes after receive invoice/packing list from customer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Dedicated team of customs specialists to advice on HS codes, free trade agreements,  import and export licenses, duty and taxes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Provision of FTA, legalization and other consular services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 w="50800"/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Scope B (Pre- and On-carriage):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Exclusive contract for all in- and outbound transport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Daily delivery of LCL and airfreight shipments from or to airport and seaport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Daily container deliveries from &amp; to the seaports (incl. temperature control for reefer container)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Delivery solution for emergency plan of loading (changing plan in short notice)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 w="50800"/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Gotham Medium" pitchFamily="2" charset="0"/>
                          <a:ea typeface="+mn-ea"/>
                          <a:cs typeface="Gotham Medium" pitchFamily="2" charset="0"/>
                        </a:rPr>
                        <a:t>Scope C (Ocean/Air Operations):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Booking coordination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Door-to-port ocean &amp; door-to-door air-freight arrangements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Exception Management – Emergency air / ocean  solutions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Gotham" pitchFamily="2" charset="0"/>
                          <a:cs typeface="Gotham" pitchFamily="2" charset="0"/>
                        </a:rPr>
                        <a:t>Tracking &amp; tracing – reporting: supply chain visibility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D1D1B"/>
                        </a:solidFill>
                        <a:effectLst/>
                        <a:uLnTx/>
                        <a:uFillTx/>
                        <a:latin typeface="Gotham" pitchFamily="2" charset="0"/>
                        <a:cs typeface="Gotham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159348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73B82FE-5078-588D-01A3-4D4E7DC6CB47}"/>
              </a:ext>
            </a:extLst>
          </p:cNvPr>
          <p:cNvGrpSpPr/>
          <p:nvPr/>
        </p:nvGrpSpPr>
        <p:grpSpPr>
          <a:xfrm>
            <a:off x="7555962" y="1694597"/>
            <a:ext cx="4485913" cy="4503702"/>
            <a:chOff x="7706087" y="1665735"/>
            <a:chExt cx="4485913" cy="450370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0A5FC2-FD62-6F84-A560-4F504ADCB9B5}"/>
                </a:ext>
              </a:extLst>
            </p:cNvPr>
            <p:cNvGrpSpPr/>
            <p:nvPr/>
          </p:nvGrpSpPr>
          <p:grpSpPr>
            <a:xfrm>
              <a:off x="7706087" y="1665735"/>
              <a:ext cx="4485913" cy="4503702"/>
              <a:chOff x="7706087" y="1665735"/>
              <a:chExt cx="4485913" cy="4503702"/>
            </a:xfrm>
          </p:grpSpPr>
          <p:pic>
            <p:nvPicPr>
              <p:cNvPr id="12" name="Picture Placeholder 9">
                <a:extLst>
                  <a:ext uri="{FF2B5EF4-FFF2-40B4-BE49-F238E27FC236}">
                    <a16:creationId xmlns:a16="http://schemas.microsoft.com/office/drawing/2014/main" id="{FE92B316-99B6-D540-DA30-7F5D53B63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13497" r="13497"/>
              <a:stretch/>
            </p:blipFill>
            <p:spPr>
              <a:xfrm>
                <a:off x="7706087" y="3183320"/>
                <a:ext cx="1892554" cy="1428328"/>
              </a:xfrm>
              <a:custGeom>
                <a:avLst/>
                <a:gdLst>
                  <a:gd name="connsiteX0" fmla="*/ 631031 w 2367968"/>
                  <a:gd name="connsiteY0" fmla="*/ 0 h 1787127"/>
                  <a:gd name="connsiteX1" fmla="*/ 1748843 w 2367968"/>
                  <a:gd name="connsiteY1" fmla="*/ 2361 h 1787127"/>
                  <a:gd name="connsiteX2" fmla="*/ 1748843 w 2367968"/>
                  <a:gd name="connsiteY2" fmla="*/ 0 h 1787127"/>
                  <a:gd name="connsiteX3" fmla="*/ 2367968 w 2367968"/>
                  <a:gd name="connsiteY3" fmla="*/ 0 h 1787127"/>
                  <a:gd name="connsiteX4" fmla="*/ 2367968 w 2367968"/>
                  <a:gd name="connsiteY4" fmla="*/ 1787127 h 1787127"/>
                  <a:gd name="connsiteX5" fmla="*/ 1785396 w 2367968"/>
                  <a:gd name="connsiteY5" fmla="*/ 1787127 h 1787127"/>
                  <a:gd name="connsiteX6" fmla="*/ 1748843 w 2367968"/>
                  <a:gd name="connsiteY6" fmla="*/ 1787127 h 1787127"/>
                  <a:gd name="connsiteX7" fmla="*/ 707 w 2367968"/>
                  <a:gd name="connsiteY7" fmla="*/ 1787127 h 1787127"/>
                  <a:gd name="connsiteX8" fmla="*/ 0 w 2367968"/>
                  <a:gd name="connsiteY8" fmla="*/ 621506 h 1787127"/>
                  <a:gd name="connsiteX9" fmla="*/ 631031 w 2367968"/>
                  <a:gd name="connsiteY9" fmla="*/ 0 h 1787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7968" h="1787127">
                    <a:moveTo>
                      <a:pt x="631031" y="0"/>
                    </a:moveTo>
                    <a:lnTo>
                      <a:pt x="1748843" y="2361"/>
                    </a:lnTo>
                    <a:lnTo>
                      <a:pt x="1748843" y="0"/>
                    </a:lnTo>
                    <a:lnTo>
                      <a:pt x="2367968" y="0"/>
                    </a:lnTo>
                    <a:lnTo>
                      <a:pt x="2367968" y="1787127"/>
                    </a:lnTo>
                    <a:lnTo>
                      <a:pt x="1785396" y="1787127"/>
                    </a:lnTo>
                    <a:lnTo>
                      <a:pt x="1748843" y="1787127"/>
                    </a:lnTo>
                    <a:lnTo>
                      <a:pt x="707" y="1787127"/>
                    </a:lnTo>
                    <a:cubicBezTo>
                      <a:pt x="471" y="1398587"/>
                      <a:pt x="236" y="1010046"/>
                      <a:pt x="0" y="621506"/>
                    </a:cubicBezTo>
                    <a:cubicBezTo>
                      <a:pt x="21711" y="333177"/>
                      <a:pt x="269172" y="26978"/>
                      <a:pt x="631031" y="0"/>
                    </a:cubicBezTo>
                    <a:close/>
                  </a:path>
                </a:pathLst>
              </a:custGeom>
            </p:spPr>
          </p:pic>
          <p:pic>
            <p:nvPicPr>
              <p:cNvPr id="14" name="Picture Placeholder 9">
                <a:extLst>
                  <a:ext uri="{FF2B5EF4-FFF2-40B4-BE49-F238E27FC236}">
                    <a16:creationId xmlns:a16="http://schemas.microsoft.com/office/drawing/2014/main" id="{1CC2D2D1-3E85-DFD4-4DF5-C3F81F483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95" r="195"/>
              <a:stretch/>
            </p:blipFill>
            <p:spPr>
              <a:xfrm>
                <a:off x="9705974" y="4741109"/>
                <a:ext cx="2486026" cy="1428328"/>
              </a:xfrm>
              <a:prstGeom prst="rect">
                <a:avLst/>
              </a:prstGeom>
            </p:spPr>
          </p:pic>
          <p:pic>
            <p:nvPicPr>
              <p:cNvPr id="24" name="Picture Placeholder 9">
                <a:extLst>
                  <a:ext uri="{FF2B5EF4-FFF2-40B4-BE49-F238E27FC236}">
                    <a16:creationId xmlns:a16="http://schemas.microsoft.com/office/drawing/2014/main" id="{CC08759C-70E3-99FA-265D-543A35E7CD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195" r="195"/>
              <a:stretch/>
            </p:blipFill>
            <p:spPr>
              <a:xfrm>
                <a:off x="9705974" y="3183320"/>
                <a:ext cx="2486026" cy="1428328"/>
              </a:xfrm>
              <a:prstGeom prst="rect">
                <a:avLst/>
              </a:prstGeom>
            </p:spPr>
          </p:pic>
          <p:pic>
            <p:nvPicPr>
              <p:cNvPr id="25" name="Picture Placeholder 9">
                <a:extLst>
                  <a:ext uri="{FF2B5EF4-FFF2-40B4-BE49-F238E27FC236}">
                    <a16:creationId xmlns:a16="http://schemas.microsoft.com/office/drawing/2014/main" id="{0EA46192-5D11-E762-30D0-EB9BB7561F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-27231" b="3733"/>
              <a:stretch/>
            </p:blipFill>
            <p:spPr>
              <a:xfrm>
                <a:off x="7706087" y="1665735"/>
                <a:ext cx="1892554" cy="1428328"/>
              </a:xfrm>
              <a:custGeom>
                <a:avLst/>
                <a:gdLst>
                  <a:gd name="connsiteX0" fmla="*/ 631031 w 2367968"/>
                  <a:gd name="connsiteY0" fmla="*/ 0 h 1787127"/>
                  <a:gd name="connsiteX1" fmla="*/ 1748843 w 2367968"/>
                  <a:gd name="connsiteY1" fmla="*/ 2361 h 1787127"/>
                  <a:gd name="connsiteX2" fmla="*/ 1748843 w 2367968"/>
                  <a:gd name="connsiteY2" fmla="*/ 0 h 1787127"/>
                  <a:gd name="connsiteX3" fmla="*/ 2367968 w 2367968"/>
                  <a:gd name="connsiteY3" fmla="*/ 0 h 1787127"/>
                  <a:gd name="connsiteX4" fmla="*/ 2367968 w 2367968"/>
                  <a:gd name="connsiteY4" fmla="*/ 1787127 h 1787127"/>
                  <a:gd name="connsiteX5" fmla="*/ 1785396 w 2367968"/>
                  <a:gd name="connsiteY5" fmla="*/ 1787127 h 1787127"/>
                  <a:gd name="connsiteX6" fmla="*/ 1748843 w 2367968"/>
                  <a:gd name="connsiteY6" fmla="*/ 1787127 h 1787127"/>
                  <a:gd name="connsiteX7" fmla="*/ 707 w 2367968"/>
                  <a:gd name="connsiteY7" fmla="*/ 1787127 h 1787127"/>
                  <a:gd name="connsiteX8" fmla="*/ 0 w 2367968"/>
                  <a:gd name="connsiteY8" fmla="*/ 621506 h 1787127"/>
                  <a:gd name="connsiteX9" fmla="*/ 631031 w 2367968"/>
                  <a:gd name="connsiteY9" fmla="*/ 0 h 1787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7968" h="1787127">
                    <a:moveTo>
                      <a:pt x="631031" y="0"/>
                    </a:moveTo>
                    <a:lnTo>
                      <a:pt x="1748843" y="2361"/>
                    </a:lnTo>
                    <a:lnTo>
                      <a:pt x="1748843" y="0"/>
                    </a:lnTo>
                    <a:lnTo>
                      <a:pt x="2367968" y="0"/>
                    </a:lnTo>
                    <a:lnTo>
                      <a:pt x="2367968" y="1787127"/>
                    </a:lnTo>
                    <a:lnTo>
                      <a:pt x="1785396" y="1787127"/>
                    </a:lnTo>
                    <a:lnTo>
                      <a:pt x="1748843" y="1787127"/>
                    </a:lnTo>
                    <a:lnTo>
                      <a:pt x="707" y="1787127"/>
                    </a:lnTo>
                    <a:cubicBezTo>
                      <a:pt x="471" y="1398587"/>
                      <a:pt x="236" y="1010046"/>
                      <a:pt x="0" y="621506"/>
                    </a:cubicBezTo>
                    <a:cubicBezTo>
                      <a:pt x="21711" y="333177"/>
                      <a:pt x="269172" y="26978"/>
                      <a:pt x="631031" y="0"/>
                    </a:cubicBezTo>
                    <a:close/>
                  </a:path>
                </a:pathLst>
              </a:custGeom>
            </p:spPr>
          </p:pic>
          <p:pic>
            <p:nvPicPr>
              <p:cNvPr id="26" name="Picture Placeholder 9">
                <a:extLst>
                  <a:ext uri="{FF2B5EF4-FFF2-40B4-BE49-F238E27FC236}">
                    <a16:creationId xmlns:a16="http://schemas.microsoft.com/office/drawing/2014/main" id="{A0732045-FBA3-DB8C-B5BE-F16A350288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5126" b="5126"/>
              <a:stretch/>
            </p:blipFill>
            <p:spPr>
              <a:xfrm>
                <a:off x="9705974" y="1665735"/>
                <a:ext cx="2486025" cy="1428328"/>
              </a:xfrm>
              <a:prstGeom prst="rect">
                <a:avLst/>
              </a:prstGeom>
            </p:spPr>
          </p:pic>
          <p:pic>
            <p:nvPicPr>
              <p:cNvPr id="27" name="Picture Placeholder 9">
                <a:extLst>
                  <a:ext uri="{FF2B5EF4-FFF2-40B4-BE49-F238E27FC236}">
                    <a16:creationId xmlns:a16="http://schemas.microsoft.com/office/drawing/2014/main" id="{4EBB4793-A29D-D3A5-CFF0-F126A2A45A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l="12084" r="12084"/>
              <a:stretch/>
            </p:blipFill>
            <p:spPr>
              <a:xfrm>
                <a:off x="7706087" y="4741109"/>
                <a:ext cx="1892554" cy="1428328"/>
              </a:xfrm>
              <a:custGeom>
                <a:avLst/>
                <a:gdLst>
                  <a:gd name="connsiteX0" fmla="*/ 631031 w 2367968"/>
                  <a:gd name="connsiteY0" fmla="*/ 0 h 1787127"/>
                  <a:gd name="connsiteX1" fmla="*/ 1748843 w 2367968"/>
                  <a:gd name="connsiteY1" fmla="*/ 2361 h 1787127"/>
                  <a:gd name="connsiteX2" fmla="*/ 1748843 w 2367968"/>
                  <a:gd name="connsiteY2" fmla="*/ 0 h 1787127"/>
                  <a:gd name="connsiteX3" fmla="*/ 2367968 w 2367968"/>
                  <a:gd name="connsiteY3" fmla="*/ 0 h 1787127"/>
                  <a:gd name="connsiteX4" fmla="*/ 2367968 w 2367968"/>
                  <a:gd name="connsiteY4" fmla="*/ 1787127 h 1787127"/>
                  <a:gd name="connsiteX5" fmla="*/ 1785396 w 2367968"/>
                  <a:gd name="connsiteY5" fmla="*/ 1787127 h 1787127"/>
                  <a:gd name="connsiteX6" fmla="*/ 1748843 w 2367968"/>
                  <a:gd name="connsiteY6" fmla="*/ 1787127 h 1787127"/>
                  <a:gd name="connsiteX7" fmla="*/ 707 w 2367968"/>
                  <a:gd name="connsiteY7" fmla="*/ 1787127 h 1787127"/>
                  <a:gd name="connsiteX8" fmla="*/ 0 w 2367968"/>
                  <a:gd name="connsiteY8" fmla="*/ 621506 h 1787127"/>
                  <a:gd name="connsiteX9" fmla="*/ 631031 w 2367968"/>
                  <a:gd name="connsiteY9" fmla="*/ 0 h 1787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7968" h="1787127">
                    <a:moveTo>
                      <a:pt x="631031" y="0"/>
                    </a:moveTo>
                    <a:lnTo>
                      <a:pt x="1748843" y="2361"/>
                    </a:lnTo>
                    <a:lnTo>
                      <a:pt x="1748843" y="0"/>
                    </a:lnTo>
                    <a:lnTo>
                      <a:pt x="2367968" y="0"/>
                    </a:lnTo>
                    <a:lnTo>
                      <a:pt x="2367968" y="1787127"/>
                    </a:lnTo>
                    <a:lnTo>
                      <a:pt x="1785396" y="1787127"/>
                    </a:lnTo>
                    <a:lnTo>
                      <a:pt x="1748843" y="1787127"/>
                    </a:lnTo>
                    <a:lnTo>
                      <a:pt x="707" y="1787127"/>
                    </a:lnTo>
                    <a:cubicBezTo>
                      <a:pt x="471" y="1398587"/>
                      <a:pt x="236" y="1010046"/>
                      <a:pt x="0" y="621506"/>
                    </a:cubicBezTo>
                    <a:cubicBezTo>
                      <a:pt x="21711" y="333177"/>
                      <a:pt x="269172" y="26978"/>
                      <a:pt x="631031" y="0"/>
                    </a:cubicBezTo>
                    <a:close/>
                  </a:path>
                </a:pathLst>
              </a:custGeom>
            </p:spPr>
          </p:pic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00B8291-72AA-EE47-A1A3-B9BC78AD29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7978" b="8551"/>
            <a:stretch/>
          </p:blipFill>
          <p:spPr>
            <a:xfrm>
              <a:off x="7706087" y="1665735"/>
              <a:ext cx="1892554" cy="380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8207448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226</Words>
  <Application>Microsoft Macintosh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Conthrax Sb</vt:lpstr>
      <vt:lpstr>Arial</vt:lpstr>
      <vt:lpstr>CONTHRAX HEAVY</vt:lpstr>
      <vt:lpstr>CONTHRAX HEAVY</vt:lpstr>
      <vt:lpstr>Gotham</vt:lpstr>
      <vt:lpstr>Gotham Medium</vt:lpstr>
      <vt:lpstr>GOTHAM-BOOK</vt:lpstr>
      <vt:lpstr>GOTHAM-MEDIUM</vt:lpstr>
      <vt:lpstr>FLS</vt:lpstr>
      <vt:lpstr>LOGISTICS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LOGISTICS</dc:title>
  <dc:creator>Phuong Anh Nguyen</dc:creator>
  <cp:lastModifiedBy>Nga Nguyễn</cp:lastModifiedBy>
  <cp:revision>7</cp:revision>
  <dcterms:created xsi:type="dcterms:W3CDTF">2025-03-17T07:17:04Z</dcterms:created>
  <dcterms:modified xsi:type="dcterms:W3CDTF">2025-04-18T06:04:36Z</dcterms:modified>
</cp:coreProperties>
</file>