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657"/>
  </p:normalViewPr>
  <p:slideViewPr>
    <p:cSldViewPr snapToGrid="0">
      <p:cViewPr>
        <p:scale>
          <a:sx n="102" d="100"/>
          <a:sy n="102" d="100"/>
        </p:scale>
        <p:origin x="6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8564D-7373-47CF-9B02-B1056EF59875}" type="datetimeFigureOut">
              <a:rPr lang="en-US" smtClean="0"/>
              <a:t>4/19/25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65378-DC92-451E-A753-AA640EA0F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9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09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8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7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02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5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17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8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86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1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97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6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1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6521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58648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67363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3694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2123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1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55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5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23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43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16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52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7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0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26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88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0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5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2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091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2D97126-B119-724B-3875-27DEAC7EEC37}"/>
              </a:ext>
            </a:extLst>
          </p:cNvPr>
          <p:cNvSpPr txBox="1"/>
          <p:nvPr/>
        </p:nvSpPr>
        <p:spPr>
          <a:xfrm>
            <a:off x="441085" y="6263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6" name="Google Shape;1619;p27">
            <a:extLst>
              <a:ext uri="{FF2B5EF4-FFF2-40B4-BE49-F238E27FC236}">
                <a16:creationId xmlns:a16="http://schemas.microsoft.com/office/drawing/2014/main" id="{078E41EB-4A4C-6BD2-EEC8-A72F6C88126D}"/>
              </a:ext>
            </a:extLst>
          </p:cNvPr>
          <p:cNvSpPr txBox="1"/>
          <p:nvPr/>
        </p:nvSpPr>
        <p:spPr>
          <a:xfrm>
            <a:off x="617581" y="229662"/>
            <a:ext cx="10515600" cy="58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67B1"/>
              </a:buClr>
              <a:buSzPts val="2400"/>
              <a:buFont typeface="Arial"/>
              <a:buNone/>
              <a:tabLst/>
              <a:defRPr/>
            </a:pPr>
            <a:r>
              <a:rPr lang="en-US" sz="2800" b="1" kern="0" dirty="0">
                <a:solidFill>
                  <a:srgbClr val="1467B1"/>
                </a:solidFill>
                <a:latin typeface="Conthrax Heavy" panose="020B0907020201080204" pitchFamily="34" charset="0"/>
                <a:cs typeface="Arial"/>
                <a:sym typeface="Arial"/>
              </a:rPr>
              <a:t>PROJECT REFERENCES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THRAX HEAVY" panose="020B0907020201080204" pitchFamily="34" charset="0"/>
              <a:cs typeface="Arial"/>
              <a:sym typeface="Arial"/>
            </a:endParaRPr>
          </a:p>
        </p:txBody>
      </p:sp>
      <p:sp>
        <p:nvSpPr>
          <p:cNvPr id="73" name="object 4">
            <a:extLst>
              <a:ext uri="{FF2B5EF4-FFF2-40B4-BE49-F238E27FC236}">
                <a16:creationId xmlns:a16="http://schemas.microsoft.com/office/drawing/2014/main" id="{53426801-61AA-73B5-0DE0-D1DB44B4DD6A}"/>
              </a:ext>
            </a:extLst>
          </p:cNvPr>
          <p:cNvSpPr txBox="1"/>
          <p:nvPr/>
        </p:nvSpPr>
        <p:spPr>
          <a:xfrm>
            <a:off x="716079" y="1380456"/>
            <a:ext cx="648335" cy="376193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spc="-35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Volume: </a:t>
            </a:r>
            <a:r>
              <a:rPr kumimoji="0" sz="1200" u="none" strike="noStrike" kern="0" cap="none" spc="-10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Origin:</a:t>
            </a:r>
            <a:endParaRPr kumimoji="0" sz="12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74" name="object 5">
            <a:extLst>
              <a:ext uri="{FF2B5EF4-FFF2-40B4-BE49-F238E27FC236}">
                <a16:creationId xmlns:a16="http://schemas.microsoft.com/office/drawing/2014/main" id="{1257CF53-70B4-7A9A-B840-A4992F77CD73}"/>
              </a:ext>
            </a:extLst>
          </p:cNvPr>
          <p:cNvSpPr txBox="1"/>
          <p:nvPr/>
        </p:nvSpPr>
        <p:spPr>
          <a:xfrm>
            <a:off x="716079" y="1926236"/>
            <a:ext cx="93091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spc="-25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Destination:</a:t>
            </a:r>
            <a:endParaRPr kumimoji="0" sz="12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spc="-10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75" name="object 6">
            <a:extLst>
              <a:ext uri="{FF2B5EF4-FFF2-40B4-BE49-F238E27FC236}">
                <a16:creationId xmlns:a16="http://schemas.microsoft.com/office/drawing/2014/main" id="{B38FF1EE-5E8A-3CD3-ACA3-E56F8933471B}"/>
              </a:ext>
            </a:extLst>
          </p:cNvPr>
          <p:cNvSpPr txBox="1"/>
          <p:nvPr/>
        </p:nvSpPr>
        <p:spPr>
          <a:xfrm>
            <a:off x="1696942" y="1392593"/>
            <a:ext cx="3618229" cy="7437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25 transformers each between 18 – 25 tons Trucking from Tirathai Public Company Limited located in Bang Poo Industrial Estate Natureworks site at Nakornsawan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76" name="object 7">
            <a:extLst>
              <a:ext uri="{FF2B5EF4-FFF2-40B4-BE49-F238E27FC236}">
                <a16:creationId xmlns:a16="http://schemas.microsoft.com/office/drawing/2014/main" id="{A57E1DB7-CC58-7855-3534-41BD7D2A9F24}"/>
              </a:ext>
            </a:extLst>
          </p:cNvPr>
          <p:cNvSpPr txBox="1"/>
          <p:nvPr/>
        </p:nvSpPr>
        <p:spPr>
          <a:xfrm>
            <a:off x="1040246" y="2225675"/>
            <a:ext cx="4742180" cy="2059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marR="5080" indent="-228600" algn="just">
              <a:spcBef>
                <a:spcPts val="495"/>
              </a:spcBef>
              <a:buClr>
                <a:schemeClr val="accent1"/>
              </a:buClr>
              <a:buFont typeface="Arial MT"/>
              <a:buChar char="•"/>
              <a:tabLst>
                <a:tab pos="927100" algn="l"/>
              </a:tabLst>
              <a:defRPr/>
            </a:pPr>
            <a:r>
              <a:rPr sz="1200" kern="0" dirty="0">
                <a:solidFill>
                  <a:sysClr val="windowText" lastClr="000000"/>
                </a:solidFill>
                <a:latin typeface="Gotham" pitchFamily="2" charset="0"/>
                <a:cs typeface="Gotham" pitchFamily="2" charset="0"/>
              </a:rPr>
              <a:t>Lashing securing on flat racks and </a:t>
            </a:r>
            <a:r>
              <a:rPr sz="1200" kern="0" dirty="0" err="1">
                <a:solidFill>
                  <a:sysClr val="windowText" lastClr="000000"/>
                </a:solidFill>
                <a:latin typeface="Gotham" pitchFamily="2" charset="0"/>
                <a:cs typeface="Gotham" pitchFamily="2" charset="0"/>
              </a:rPr>
              <a:t>lowbeds</a:t>
            </a:r>
            <a:endParaRPr lang="vi-VN" sz="1200" kern="0" dirty="0">
              <a:solidFill>
                <a:sysClr val="windowText" lastClr="000000"/>
              </a:solidFill>
              <a:cs typeface="Gotham" pitchFamily="2" charset="0"/>
            </a:endParaRPr>
          </a:p>
          <a:p>
            <a:pPr marL="927100" marR="5080" indent="-228600" algn="just">
              <a:spcBef>
                <a:spcPts val="495"/>
              </a:spcBef>
              <a:buClr>
                <a:schemeClr val="accent1"/>
              </a:buClr>
              <a:buFont typeface="Arial MT"/>
              <a:buChar char="•"/>
              <a:tabLst>
                <a:tab pos="927100" algn="l"/>
              </a:tabLst>
              <a:defRPr/>
            </a:pPr>
            <a:r>
              <a:rPr sz="1200" kern="0" dirty="0">
                <a:solidFill>
                  <a:sysClr val="windowText" lastClr="000000"/>
                </a:solidFill>
                <a:latin typeface="Gotham" pitchFamily="2" charset="0"/>
                <a:cs typeface="Gotham" pitchFamily="2" charset="0"/>
              </a:rPr>
              <a:t>Transport on lowbed trailer</a:t>
            </a:r>
          </a:p>
          <a:p>
            <a:pPr marL="927100" marR="5080" indent="-228600" algn="just">
              <a:spcBef>
                <a:spcPts val="495"/>
              </a:spcBef>
              <a:buClr>
                <a:schemeClr val="accent1"/>
              </a:buClr>
              <a:buFont typeface="Arial MT"/>
              <a:buChar char="•"/>
              <a:tabLst>
                <a:tab pos="927100" algn="l"/>
              </a:tabLst>
              <a:defRPr/>
            </a:pPr>
            <a:r>
              <a:rPr sz="1200" kern="0" dirty="0">
                <a:solidFill>
                  <a:sysClr val="windowText" lastClr="000000"/>
                </a:solidFill>
                <a:latin typeface="Gotham" pitchFamily="2" charset="0"/>
                <a:cs typeface="Gotham" pitchFamily="2" charset="0"/>
              </a:rPr>
              <a:t>Offloading from flat racks via mobile crane</a:t>
            </a:r>
          </a:p>
          <a:p>
            <a:pPr marL="927100" marR="5080" indent="-228600" algn="just">
              <a:spcBef>
                <a:spcPts val="495"/>
              </a:spcBef>
              <a:buClr>
                <a:schemeClr val="accent1"/>
              </a:buClr>
              <a:buFont typeface="Arial MT"/>
              <a:buChar char="•"/>
              <a:tabLst>
                <a:tab pos="927100" algn="l"/>
              </a:tabLst>
              <a:defRPr/>
            </a:pPr>
            <a:r>
              <a:rPr sz="1200" kern="0" dirty="0">
                <a:solidFill>
                  <a:sysClr val="windowText" lastClr="000000"/>
                </a:solidFill>
                <a:latin typeface="Gotham" pitchFamily="2" charset="0"/>
                <a:cs typeface="Gotham" pitchFamily="2" charset="0"/>
              </a:rPr>
              <a:t>Position to place of rest / offloading and positioning in the power house</a:t>
            </a:r>
          </a:p>
          <a:p>
            <a:pPr marL="927100" marR="5080" indent="-228600" algn="just">
              <a:spcBef>
                <a:spcPts val="495"/>
              </a:spcBef>
              <a:buClr>
                <a:schemeClr val="accent1"/>
              </a:buClr>
              <a:buFont typeface="Arial MT"/>
              <a:buChar char="•"/>
              <a:tabLst>
                <a:tab pos="927100" algn="l"/>
              </a:tabLst>
              <a:defRPr/>
            </a:pPr>
            <a:r>
              <a:rPr sz="1200" kern="0" dirty="0">
                <a:solidFill>
                  <a:sysClr val="windowText" lastClr="000000"/>
                </a:solidFill>
                <a:latin typeface="Gotham" pitchFamily="2" charset="0"/>
                <a:cs typeface="Gotham" pitchFamily="2" charset="0"/>
              </a:rPr>
              <a:t>Reading shock recorders</a:t>
            </a:r>
          </a:p>
          <a:p>
            <a:pPr marL="927100" marR="5080" indent="-228600" algn="just">
              <a:spcBef>
                <a:spcPts val="495"/>
              </a:spcBef>
              <a:buClr>
                <a:schemeClr val="accent1"/>
              </a:buClr>
              <a:buFont typeface="Arial MT"/>
              <a:buChar char="•"/>
              <a:tabLst>
                <a:tab pos="927100" algn="l"/>
              </a:tabLst>
              <a:defRPr/>
            </a:pPr>
            <a:r>
              <a:rPr sz="1200" kern="0" dirty="0">
                <a:solidFill>
                  <a:sysClr val="windowText" lastClr="000000"/>
                </a:solidFill>
                <a:latin typeface="Gotham" pitchFamily="2" charset="0"/>
                <a:cs typeface="Gotham" pitchFamily="2" charset="0"/>
              </a:rPr>
              <a:t>Site supervision with our experienced FLS Project Manager</a:t>
            </a:r>
            <a:endParaRPr lang="vi-VN" sz="1200" kern="0" dirty="0">
              <a:solidFill>
                <a:sysClr val="windowText" lastClr="000000"/>
              </a:solidFill>
              <a:cs typeface="Gotham" pitchFamily="2" charset="0"/>
            </a:endParaRPr>
          </a:p>
          <a:p>
            <a:pPr marL="240665" marR="0" lvl="0" indent="-227965" defTabSz="914400" eaLnBrk="1" fontAlgn="auto" latinLnBrk="0" hangingPunct="1">
              <a:spcBef>
                <a:spcPts val="455"/>
              </a:spcBef>
              <a:spcAft>
                <a:spcPts val="0"/>
              </a:spcAft>
              <a:buClr>
                <a:schemeClr val="tx2"/>
              </a:buClr>
              <a:buSzPct val="108333"/>
              <a:buFont typeface="Arial MT"/>
              <a:buChar char="•"/>
              <a:tabLst>
                <a:tab pos="240665" algn="l"/>
              </a:tabLst>
              <a:defRPr/>
            </a:pPr>
            <a:endParaRPr kumimoji="0" lang="en-VN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grpSp>
        <p:nvGrpSpPr>
          <p:cNvPr id="77" name="object 8">
            <a:extLst>
              <a:ext uri="{FF2B5EF4-FFF2-40B4-BE49-F238E27FC236}">
                <a16:creationId xmlns:a16="http://schemas.microsoft.com/office/drawing/2014/main" id="{F4A06F9D-80C1-54EC-9517-58630464EA56}"/>
              </a:ext>
            </a:extLst>
          </p:cNvPr>
          <p:cNvGrpSpPr/>
          <p:nvPr/>
        </p:nvGrpSpPr>
        <p:grpSpPr>
          <a:xfrm>
            <a:off x="4581486" y="4346606"/>
            <a:ext cx="6894435" cy="1704316"/>
            <a:chOff x="5159347" y="817510"/>
            <a:chExt cx="6894435" cy="1704316"/>
          </a:xfrm>
        </p:grpSpPr>
        <p:pic>
          <p:nvPicPr>
            <p:cNvPr id="78" name="object 9">
              <a:extLst>
                <a:ext uri="{FF2B5EF4-FFF2-40B4-BE49-F238E27FC236}">
                  <a16:creationId xmlns:a16="http://schemas.microsoft.com/office/drawing/2014/main" id="{1DDB7A91-E312-2285-DF3C-BF41EF2F02D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6393" y="819794"/>
              <a:ext cx="2247389" cy="1684780"/>
            </a:xfrm>
            <a:prstGeom prst="rect">
              <a:avLst/>
            </a:prstGeom>
          </p:spPr>
        </p:pic>
        <p:pic>
          <p:nvPicPr>
            <p:cNvPr id="79" name="object 10">
              <a:extLst>
                <a:ext uri="{FF2B5EF4-FFF2-40B4-BE49-F238E27FC236}">
                  <a16:creationId xmlns:a16="http://schemas.microsoft.com/office/drawing/2014/main" id="{E99468EC-C097-254F-1274-FC34082C908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82870" y="817510"/>
              <a:ext cx="2247389" cy="1687064"/>
            </a:xfrm>
            <a:prstGeom prst="rect">
              <a:avLst/>
            </a:prstGeom>
          </p:spPr>
        </p:pic>
        <p:pic>
          <p:nvPicPr>
            <p:cNvPr id="80" name="object 11">
              <a:extLst>
                <a:ext uri="{FF2B5EF4-FFF2-40B4-BE49-F238E27FC236}">
                  <a16:creationId xmlns:a16="http://schemas.microsoft.com/office/drawing/2014/main" id="{FC96E1BB-8B28-5ED2-FA06-904C6E234A6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9347" y="834761"/>
              <a:ext cx="2247389" cy="1687065"/>
            </a:xfrm>
            <a:prstGeom prst="rect">
              <a:avLst/>
            </a:prstGeom>
          </p:spPr>
        </p:pic>
      </p:grpSp>
      <p:grpSp>
        <p:nvGrpSpPr>
          <p:cNvPr id="81" name="object 12">
            <a:extLst>
              <a:ext uri="{FF2B5EF4-FFF2-40B4-BE49-F238E27FC236}">
                <a16:creationId xmlns:a16="http://schemas.microsoft.com/office/drawing/2014/main" id="{2EC78716-7AFE-402E-8C24-DC5FFE8B8EB1}"/>
              </a:ext>
            </a:extLst>
          </p:cNvPr>
          <p:cNvGrpSpPr/>
          <p:nvPr/>
        </p:nvGrpSpPr>
        <p:grpSpPr>
          <a:xfrm>
            <a:off x="2257963" y="1229637"/>
            <a:ext cx="9217958" cy="4821285"/>
            <a:chOff x="2714597" y="1389401"/>
            <a:chExt cx="9217958" cy="4821285"/>
          </a:xfrm>
        </p:grpSpPr>
        <p:pic>
          <p:nvPicPr>
            <p:cNvPr id="82" name="object 13">
              <a:extLst>
                <a:ext uri="{FF2B5EF4-FFF2-40B4-BE49-F238E27FC236}">
                  <a16:creationId xmlns:a16="http://schemas.microsoft.com/office/drawing/2014/main" id="{423CD937-3B1D-9EB7-5B12-E8A9F44ADB2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4597" y="4523621"/>
              <a:ext cx="2247389" cy="1687065"/>
            </a:xfrm>
            <a:prstGeom prst="rect">
              <a:avLst/>
            </a:prstGeom>
          </p:spPr>
        </p:pic>
        <p:pic>
          <p:nvPicPr>
            <p:cNvPr id="83" name="object 14">
              <a:extLst>
                <a:ext uri="{FF2B5EF4-FFF2-40B4-BE49-F238E27FC236}">
                  <a16:creationId xmlns:a16="http://schemas.microsoft.com/office/drawing/2014/main" id="{B1E9DE6A-6AE1-EF8E-9930-8A743F9844F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57824" y="1389401"/>
              <a:ext cx="1946358" cy="1461086"/>
            </a:xfrm>
            <a:prstGeom prst="rect">
              <a:avLst/>
            </a:prstGeom>
          </p:spPr>
        </p:pic>
        <p:pic>
          <p:nvPicPr>
            <p:cNvPr id="84" name="object 15">
              <a:extLst>
                <a:ext uri="{FF2B5EF4-FFF2-40B4-BE49-F238E27FC236}">
                  <a16:creationId xmlns:a16="http://schemas.microsoft.com/office/drawing/2014/main" id="{6F15B42B-4BEC-6E1E-E1E2-D68DA5B47A4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86198" y="1389401"/>
              <a:ext cx="1946357" cy="1461086"/>
            </a:xfrm>
            <a:prstGeom prst="rect">
              <a:avLst/>
            </a:prstGeom>
          </p:spPr>
        </p:pic>
      </p:grpSp>
      <p:pic>
        <p:nvPicPr>
          <p:cNvPr id="85" name="object 16">
            <a:extLst>
              <a:ext uri="{FF2B5EF4-FFF2-40B4-BE49-F238E27FC236}">
                <a16:creationId xmlns:a16="http://schemas.microsoft.com/office/drawing/2014/main" id="{3FD4593C-4B2D-293E-1A6B-3D1035916E64}"/>
              </a:ext>
            </a:extLst>
          </p:cNvPr>
          <p:cNvPicPr/>
          <p:nvPr/>
        </p:nvPicPr>
        <p:blipFill>
          <a:blip r:embed="rId9" cstate="print"/>
          <a:srcRect r="49898"/>
          <a:stretch/>
        </p:blipFill>
        <p:spPr>
          <a:xfrm>
            <a:off x="7501190" y="2776684"/>
            <a:ext cx="1946358" cy="1471725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AD401A10-60D5-C028-C47C-7009AEF72160}"/>
              </a:ext>
            </a:extLst>
          </p:cNvPr>
          <p:cNvSpPr txBox="1"/>
          <p:nvPr/>
        </p:nvSpPr>
        <p:spPr>
          <a:xfrm>
            <a:off x="612358" y="842094"/>
            <a:ext cx="7223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48B863"/>
                </a:solidFill>
                <a:effectLst/>
                <a:latin typeface="Gotham Medium" pitchFamily="2" charset="0"/>
                <a:cs typeface="Gotham Medium" pitchFamily="2" charset="0"/>
              </a:rPr>
              <a:t>CASE STUDY - TIRATHAI PUBLIC COMPANY LIMITED</a:t>
            </a:r>
          </a:p>
        </p:txBody>
      </p:sp>
      <p:pic>
        <p:nvPicPr>
          <p:cNvPr id="87" name="object 16">
            <a:extLst>
              <a:ext uri="{FF2B5EF4-FFF2-40B4-BE49-F238E27FC236}">
                <a16:creationId xmlns:a16="http://schemas.microsoft.com/office/drawing/2014/main" id="{9CA4D59E-2BAA-9FC6-25BD-A88884679E75}"/>
              </a:ext>
            </a:extLst>
          </p:cNvPr>
          <p:cNvPicPr/>
          <p:nvPr/>
        </p:nvPicPr>
        <p:blipFill>
          <a:blip r:embed="rId9" cstate="print"/>
          <a:srcRect l="49898"/>
          <a:stretch/>
        </p:blipFill>
        <p:spPr>
          <a:xfrm>
            <a:off x="9529564" y="2776685"/>
            <a:ext cx="1946357" cy="14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3376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84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 MT</vt:lpstr>
      <vt:lpstr>Conthrax Sb</vt:lpstr>
      <vt:lpstr>Aptos</vt:lpstr>
      <vt:lpstr>Arial</vt:lpstr>
      <vt:lpstr>Calibri</vt:lpstr>
      <vt:lpstr>CONTHRAX HEAVY</vt:lpstr>
      <vt:lpstr>CONTHRAX HEAVY</vt:lpstr>
      <vt:lpstr>Gotham</vt:lpstr>
      <vt:lpstr>Gotham Medium</vt:lpstr>
      <vt:lpstr>GOTHAM-BOOK</vt:lpstr>
      <vt:lpstr>GOTHAM-MEDIUM</vt:lpstr>
      <vt:lpstr>FLS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(Wasco/Total)</dc:title>
  <dc:creator>Anh Phuong Nguyen</dc:creator>
  <cp:lastModifiedBy>Nga Nguyễn</cp:lastModifiedBy>
  <cp:revision>18</cp:revision>
  <dcterms:created xsi:type="dcterms:W3CDTF">2025-03-05T08:52:52Z</dcterms:created>
  <dcterms:modified xsi:type="dcterms:W3CDTF">2025-04-19T09:30:25Z</dcterms:modified>
</cp:coreProperties>
</file>