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854" autoAdjust="0"/>
    <p:restoredTop sz="94681"/>
  </p:normalViewPr>
  <p:slideViewPr>
    <p:cSldViewPr snapToGrid="0">
      <p:cViewPr varScale="1">
        <p:scale>
          <a:sx n="107" d="100"/>
          <a:sy n="107" d="100"/>
        </p:scale>
        <p:origin x="16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104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79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42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1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8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50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320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5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3194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7795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641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330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0801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4191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582211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128492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2464811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4831344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8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1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87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3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208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02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00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09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198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525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732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4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30401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24/03/2025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896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8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2921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28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2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38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0987"/>
            <a:ext cx="10972800" cy="550527"/>
          </a:xfrm>
        </p:spPr>
        <p:txBody>
          <a:bodyPr>
            <a:normAutofit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43EF4-D80B-5E20-2761-A6061E9C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7C16E-440D-C5AC-B71A-EBBA6A2D21E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7040" y="847900"/>
            <a:ext cx="10972800" cy="400110"/>
          </a:xfrm>
        </p:spPr>
        <p:txBody>
          <a:bodyPr/>
          <a:lstStyle/>
          <a:p>
            <a:r>
              <a:rPr lang="en-US" b="0" dirty="0">
                <a:latin typeface="Gotham Medium" pitchFamily="2" charset="0"/>
                <a:cs typeface="Gotham Medium" pitchFamily="2" charset="0"/>
              </a:rPr>
              <a:t>CASE STUDY - IN- AND OUTBOUND SUPPLY CHAIN OPERATIONS - INDUSTRIAL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677F9ED4-0D3A-8F23-968F-1B01467DB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73641"/>
              </p:ext>
            </p:extLst>
          </p:nvPr>
        </p:nvGraphicFramePr>
        <p:xfrm>
          <a:off x="573736" y="1353697"/>
          <a:ext cx="6679541" cy="554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141">
                  <a:extLst>
                    <a:ext uri="{9D8B030D-6E8A-4147-A177-3AD203B41FA5}">
                      <a16:colId xmlns:a16="http://schemas.microsoft.com/office/drawing/2014/main" val="3257007626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454957865"/>
                    </a:ext>
                  </a:extLst>
                </a:gridCol>
              </a:tblGrid>
              <a:tr h="249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Customer name</a:t>
                      </a:r>
                      <a:endParaRPr lang="en-VN" sz="1050" b="1" i="0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Aptar Group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266226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Project Name</a:t>
                      </a:r>
                      <a:endParaRPr lang="en-US" sz="1050" b="1">
                        <a:latin typeface="+mn-lt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de-DE" sz="1050" b="0" u="none" strike="noStrike" kern="1200" cap="none" spc="0" normalizeH="0" baseline="0" noProof="0">
                          <a:ln w="50800"/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Ocean  - Air Import &amp; Cross Trade Operations (Tri-angle)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86622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Commodity</a:t>
                      </a:r>
                      <a:endParaRPr lang="en-US" sz="1050" b="1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Plastics </a:t>
                      </a: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Gotham" pitchFamily="50" charset="0"/>
                        </a:rPr>
                        <a:t>for </a:t>
                      </a:r>
                      <a:r>
                        <a:rPr kumimoji="0" lang="en-US" sz="1050" b="0" u="none" strike="noStrike" kern="1200" cap="none" spc="0" normalizeH="0" baseline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drug and consumer product dosing, dispensing and protection</a:t>
                      </a:r>
                      <a:endParaRPr kumimoji="0" lang="en-US" sz="1050" b="0" u="none" strike="noStrike" kern="1200" cap="none" spc="0" normalizeH="0" baseline="0" noProof="0">
                        <a:ln w="50800"/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01312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Origin</a:t>
                      </a:r>
                      <a:endParaRPr lang="en-US" sz="1050" b="1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Worldwide (i.e. US, DE, CZ, ES, IN, MY, ID, SG, TH, etc.)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21835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Destination</a:t>
                      </a:r>
                      <a:endParaRPr lang="en-US" sz="1050" b="1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 dirty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Worldwide (i.e. US, MY, ID, SG, VN, TH, etc.)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38190"/>
                  </a:ext>
                </a:extLst>
              </a:tr>
              <a:tr h="24902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Project duration</a:t>
                      </a:r>
                      <a:endParaRPr lang="en-US" sz="1050" b="1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2019 – Today (Ongoing)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074302"/>
                  </a:ext>
                </a:extLst>
              </a:tr>
              <a:tr h="325840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050" b="1" i="0" u="none" strike="noStrike" kern="1200" cap="none" spc="0" normalizeH="0" baseline="0" noProof="0">
                          <a:ln w="50800"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Scope</a:t>
                      </a:r>
                      <a:endParaRPr lang="en-US" sz="1050" b="1">
                        <a:solidFill>
                          <a:schemeClr val="tx1"/>
                        </a:solidFill>
                        <a:latin typeface="+mn-lt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Scope A (Customs Clearance):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Exclusive contract to handle all import and export customs clearance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Dedicated team of customs specialists to advice on HS codes, free trade agreements,  import and export licenses, duty and taxes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Provision of FTA, legalization and other consular services</a:t>
                      </a:r>
                      <a:endParaRPr kumimoji="0" lang="en-US" sz="1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+mn-lt"/>
                        <a:cs typeface="Gotham" pitchFamily="50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Scope B (Pre- and On-carriage):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Exclusive contract for all in- and outbound transport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Daily delivery of LCL and airfreight shipments from or to airport and seaport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Daily container deliveries from &amp; to the seaports (incl. temperature control for reefer container)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Delivery solution for emergency plan of loading (changing plan in short notice)</a:t>
                      </a:r>
                      <a:endParaRPr kumimoji="0" lang="en-US" sz="1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+mn-lt"/>
                        <a:cs typeface="Gotham" pitchFamily="50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Scope C (Ocean/Air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Booking coordination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Door-to-port ocean &amp; door-to-door air-freight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Exception Management – Emergency air / ocean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Tracking &amp; tracing – reporting: supply chain visibility </a:t>
                      </a:r>
                      <a:endParaRPr kumimoji="0" lang="en-US" sz="105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+mn-lt"/>
                        <a:cs typeface="Gotham" pitchFamily="50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Scope D (Ocean/Air Cross Trade Operations):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Booking coordination, Coordinate with shipper, business controller (control tower), consignee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Door-to-port ocean &amp; door-to-airport air-freight arrangements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Exception Management – Emergency air / ocean  solutions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r>
                        <a:rPr kumimoji="0" lang="en-US" sz="1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D1D1B"/>
                          </a:solidFill>
                          <a:effectLst/>
                          <a:uLnTx/>
                          <a:uFillTx/>
                          <a:latin typeface="+mn-lt"/>
                          <a:cs typeface="Gotham" pitchFamily="50" charset="0"/>
                        </a:rPr>
                        <a:t>Tracking &amp; tracing – reporting: supply chain visibility </a:t>
                      </a:r>
                      <a:endParaRPr kumimoji="0" lang="en-US" sz="105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D1D1B"/>
                        </a:solidFill>
                        <a:effectLst/>
                        <a:uLnTx/>
                        <a:uFillTx/>
                        <a:latin typeface="+mn-lt"/>
                        <a:cs typeface="Gotham" pitchFamily="50" charset="0"/>
                      </a:endParaRP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•"/>
                        <a:tabLst>
                          <a:tab pos="1371600" algn="l"/>
                        </a:tabLst>
                        <a:defRPr/>
                      </a:pPr>
                      <a:endParaRPr kumimoji="0" lang="en-US" sz="10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cs typeface="Gotham" pitchFamily="50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159348"/>
                  </a:ext>
                </a:extLst>
              </a:tr>
            </a:tbl>
          </a:graphicData>
        </a:graphic>
      </p:graphicFrame>
      <p:grpSp>
        <p:nvGrpSpPr>
          <p:cNvPr id="85" name="Group 84">
            <a:extLst>
              <a:ext uri="{FF2B5EF4-FFF2-40B4-BE49-F238E27FC236}">
                <a16:creationId xmlns:a16="http://schemas.microsoft.com/office/drawing/2014/main" id="{5A4C8CE6-2FFF-34AC-AD9A-F017BB9AC53D}"/>
              </a:ext>
            </a:extLst>
          </p:cNvPr>
          <p:cNvGrpSpPr/>
          <p:nvPr/>
        </p:nvGrpSpPr>
        <p:grpSpPr>
          <a:xfrm>
            <a:off x="7128286" y="1090254"/>
            <a:ext cx="4749961" cy="2535427"/>
            <a:chOff x="7812840" y="2174352"/>
            <a:chExt cx="4489235" cy="2396257"/>
          </a:xfrm>
        </p:grpSpPr>
        <p:pic>
          <p:nvPicPr>
            <p:cNvPr id="39" name="Picture 2" descr="I:\_____FLS Logistics\corporate\presentation\Picture1.png">
              <a:extLst>
                <a:ext uri="{FF2B5EF4-FFF2-40B4-BE49-F238E27FC236}">
                  <a16:creationId xmlns:a16="http://schemas.microsoft.com/office/drawing/2014/main" id="{1D26DDE8-C9B9-87A7-DA1C-26B485461D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" r="3439"/>
            <a:stretch/>
          </p:blipFill>
          <p:spPr bwMode="auto">
            <a:xfrm>
              <a:off x="7812840" y="2174352"/>
              <a:ext cx="4489235" cy="239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2C2E8D46-DB9D-F855-E8F8-19FE1E33C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35682" y="3152833"/>
              <a:ext cx="314933" cy="216888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24717D3B-07CD-F42A-D103-FDDCDCDC9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1229992" y="2670396"/>
              <a:ext cx="346378" cy="313390"/>
            </a:xfrm>
            <a:prstGeom prst="rect">
              <a:avLst/>
            </a:prstGeom>
          </p:spPr>
        </p:pic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E4B42227-800D-1C2A-78DA-9EBF79D1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45875" y="3484767"/>
              <a:ext cx="314933" cy="216517"/>
            </a:xfrm>
            <a:prstGeom prst="rect">
              <a:avLst/>
            </a:prstGeom>
          </p:spPr>
        </p:pic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D8A862E-0BC3-35DD-E87C-4585E1EAF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92893" y="3431824"/>
              <a:ext cx="346378" cy="31339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9F57F30-01B5-36AF-C0BE-65251A109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97686" y="3176713"/>
              <a:ext cx="238103" cy="19841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78E6182-CE3F-4F0B-B9F5-2648D349CD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9081" y="299103"/>
            <a:ext cx="1806097" cy="57917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D1F3682-ACCF-1406-168D-85458AEFC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2207" y="2241894"/>
            <a:ext cx="144793" cy="144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ADA456-B4DD-89DF-B84F-A153B73E7B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6738" y="3617928"/>
            <a:ext cx="1561340" cy="130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FB0A75-AFF3-005C-C84C-EF47BD5BC36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7065" y="3617928"/>
            <a:ext cx="1569249" cy="1300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1B8DFA-9BAB-4699-1488-30AEF11AAA4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193" r="15110"/>
          <a:stretch/>
        </p:blipFill>
        <p:spPr>
          <a:xfrm>
            <a:off x="7719112" y="5099385"/>
            <a:ext cx="1784155" cy="147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 descr="A clear plastic container with a blue and yellow stripe&#10;&#10;Description automatically generated">
            <a:extLst>
              <a:ext uri="{FF2B5EF4-FFF2-40B4-BE49-F238E27FC236}">
                <a16:creationId xmlns:a16="http://schemas.microsoft.com/office/drawing/2014/main" id="{7E169E96-060E-FF69-B4D4-A53469748F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98664" y="3625590"/>
            <a:ext cx="1196610" cy="1285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Several vials and syringes&#10;&#10;Description automatically generated">
            <a:extLst>
              <a:ext uri="{FF2B5EF4-FFF2-40B4-BE49-F238E27FC236}">
                <a16:creationId xmlns:a16="http://schemas.microsoft.com/office/drawing/2014/main" id="{25CD7D60-38C2-FD28-9FF7-F3FD512C1D7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1234" y="5085680"/>
            <a:ext cx="2079133" cy="1473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1B8A0D24-52D6-221A-E3C4-4D2E5D4BB0DF}"/>
              </a:ext>
            </a:extLst>
          </p:cNvPr>
          <p:cNvCxnSpPr>
            <a:cxnSpLocks/>
          </p:cNvCxnSpPr>
          <p:nvPr/>
        </p:nvCxnSpPr>
        <p:spPr>
          <a:xfrm>
            <a:off x="9508502" y="1939750"/>
            <a:ext cx="1193705" cy="4259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7C65F4F5-F65F-1432-064A-9ABD70B3E195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122078" y="1889048"/>
            <a:ext cx="2580129" cy="42524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17E68BC4-B89E-5771-0671-812E92BE0767}"/>
              </a:ext>
            </a:extLst>
          </p:cNvPr>
          <p:cNvCxnSpPr>
            <a:cxnSpLocks/>
          </p:cNvCxnSpPr>
          <p:nvPr/>
        </p:nvCxnSpPr>
        <p:spPr>
          <a:xfrm>
            <a:off x="8158271" y="1938470"/>
            <a:ext cx="2623917" cy="66870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9B472898-109F-BE20-5DCF-0017CB7C0048}"/>
              </a:ext>
            </a:extLst>
          </p:cNvPr>
          <p:cNvCxnSpPr>
            <a:cxnSpLocks/>
          </p:cNvCxnSpPr>
          <p:nvPr/>
        </p:nvCxnSpPr>
        <p:spPr>
          <a:xfrm>
            <a:off x="9505361" y="1922399"/>
            <a:ext cx="1240634" cy="5959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344A16FE-8F78-90E3-B888-EB73F7D859FC}"/>
              </a:ext>
            </a:extLst>
          </p:cNvPr>
          <p:cNvCxnSpPr>
            <a:cxnSpLocks/>
          </p:cNvCxnSpPr>
          <p:nvPr/>
        </p:nvCxnSpPr>
        <p:spPr>
          <a:xfrm rot="5400000">
            <a:off x="10740433" y="2479569"/>
            <a:ext cx="97886" cy="6350"/>
          </a:xfrm>
          <a:prstGeom prst="curvedConnector3">
            <a:avLst>
              <a:gd name="adj1" fmla="val -20312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F4608254-B2F1-AD1A-4649-63066421CD23}"/>
              </a:ext>
            </a:extLst>
          </p:cNvPr>
          <p:cNvCxnSpPr>
            <a:cxnSpLocks/>
          </p:cNvCxnSpPr>
          <p:nvPr/>
        </p:nvCxnSpPr>
        <p:spPr>
          <a:xfrm>
            <a:off x="10852386" y="2348718"/>
            <a:ext cx="202625" cy="602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F71F3AD-F837-40A7-2CA5-F67D7C2818DC}"/>
              </a:ext>
            </a:extLst>
          </p:cNvPr>
          <p:cNvCxnSpPr>
            <a:cxnSpLocks/>
            <a:endCxn id="10" idx="3"/>
          </p:cNvCxnSpPr>
          <p:nvPr/>
        </p:nvCxnSpPr>
        <p:spPr>
          <a:xfrm rot="16200000" flipH="1">
            <a:off x="10590606" y="2057897"/>
            <a:ext cx="440390" cy="72398"/>
          </a:xfrm>
          <a:prstGeom prst="curvedConnector4">
            <a:avLst>
              <a:gd name="adj1" fmla="val -9569"/>
              <a:gd name="adj2" fmla="val 510821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85370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286</Words>
  <Application>Microsoft Macintosh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Conthrax Sb</vt:lpstr>
      <vt:lpstr>Arial</vt:lpstr>
      <vt:lpstr>CONTHRAX HEAVY</vt:lpstr>
      <vt:lpstr>CONTHRAX HEAVY</vt:lpstr>
      <vt:lpstr>Gotham</vt:lpstr>
      <vt:lpstr>Gotham Medium</vt:lpstr>
      <vt:lpstr>GOTHAM-BOOK</vt:lpstr>
      <vt:lpstr>GOTHAM-MEDIUM</vt:lpstr>
      <vt:lpstr>FLS</vt:lpstr>
      <vt:lpstr>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Nga Nguyễn</cp:lastModifiedBy>
  <cp:revision>3</cp:revision>
  <dcterms:created xsi:type="dcterms:W3CDTF">2025-03-05T08:45:23Z</dcterms:created>
  <dcterms:modified xsi:type="dcterms:W3CDTF">2025-03-24T14:19:26Z</dcterms:modified>
</cp:coreProperties>
</file>