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B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07" autoAdjust="0"/>
    <p:restoredTop sz="94681"/>
  </p:normalViewPr>
  <p:slideViewPr>
    <p:cSldViewPr snapToGrid="0">
      <p:cViewPr varScale="1">
        <p:scale>
          <a:sx n="107" d="100"/>
          <a:sy n="107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png"/><Relationship Id="rId18" Type="http://schemas.openxmlformats.org/officeDocument/2006/relationships/image" Target="../media/image23.jpg"/><Relationship Id="rId3" Type="http://schemas.openxmlformats.org/officeDocument/2006/relationships/image" Target="../media/image8.png"/><Relationship Id="rId21" Type="http://schemas.openxmlformats.org/officeDocument/2006/relationships/image" Target="../media/image26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17" Type="http://schemas.openxmlformats.org/officeDocument/2006/relationships/image" Target="../media/image22.jpg"/><Relationship Id="rId2" Type="http://schemas.openxmlformats.org/officeDocument/2006/relationships/image" Target="../media/image7.png"/><Relationship Id="rId16" Type="http://schemas.openxmlformats.org/officeDocument/2006/relationships/image" Target="../media/image21.jpg"/><Relationship Id="rId20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5" Type="http://schemas.openxmlformats.org/officeDocument/2006/relationships/image" Target="../media/image20.jpg"/><Relationship Id="rId23" Type="http://schemas.openxmlformats.org/officeDocument/2006/relationships/image" Target="../media/image28.png"/><Relationship Id="rId10" Type="http://schemas.openxmlformats.org/officeDocument/2006/relationships/image" Target="../media/image15.jpg"/><Relationship Id="rId19" Type="http://schemas.openxmlformats.org/officeDocument/2006/relationships/image" Target="../media/image24.jp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982409" y="3571876"/>
            <a:ext cx="8630920" cy="0"/>
          </a:xfrm>
          <a:custGeom>
            <a:avLst/>
            <a:gdLst/>
            <a:ahLst/>
            <a:cxnLst/>
            <a:rect l="l" t="t" r="r" b="b"/>
            <a:pathLst>
              <a:path w="8630920">
                <a:moveTo>
                  <a:pt x="0" y="0"/>
                </a:moveTo>
                <a:lnTo>
                  <a:pt x="8630830" y="1"/>
                </a:lnTo>
              </a:path>
            </a:pathLst>
          </a:custGeom>
          <a:ln w="22225">
            <a:solidFill>
              <a:srgbClr val="0968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50834" y="2855467"/>
            <a:ext cx="7276465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968B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958011" y="3625595"/>
            <a:ext cx="6663690" cy="8915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7F7F7F"/>
                </a:solidFill>
                <a:latin typeface="Verdana"/>
                <a:cs typeface="Verdana"/>
              </a:defRPr>
            </a:lvl1pPr>
          </a:lstStyle>
          <a:p>
            <a:pPr marL="129539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15692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968B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7F7F7F"/>
                </a:solidFill>
                <a:latin typeface="Verdana"/>
                <a:cs typeface="Verdana"/>
              </a:defRPr>
            </a:lvl1pPr>
          </a:lstStyle>
          <a:p>
            <a:pPr marL="129539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410453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32330" cy="113385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968B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7F7F7F"/>
                </a:solidFill>
                <a:latin typeface="Verdana"/>
                <a:cs typeface="Verdana"/>
              </a:defRPr>
            </a:lvl1pPr>
          </a:lstStyle>
          <a:p>
            <a:pPr marL="129539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384873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19768" cy="122811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" y="6120111"/>
            <a:ext cx="542544" cy="54158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44084" y="2122797"/>
            <a:ext cx="2043684" cy="209702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04688" y="2290437"/>
            <a:ext cx="1382266" cy="138379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27547" y="4274430"/>
            <a:ext cx="1399061" cy="45732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7968" y="2408793"/>
            <a:ext cx="1396411" cy="36648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10897" y="3369999"/>
            <a:ext cx="1402078" cy="30479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13263" y="2365863"/>
            <a:ext cx="1403602" cy="40843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7211" y="4248272"/>
            <a:ext cx="1013458" cy="48615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213002" y="3348958"/>
            <a:ext cx="1859278" cy="51816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299498" y="4202230"/>
            <a:ext cx="1324354" cy="653795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972004" y="3211483"/>
            <a:ext cx="1744978" cy="760476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088577" y="4383871"/>
            <a:ext cx="1790071" cy="265032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463072" y="3368822"/>
            <a:ext cx="1068324" cy="49072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278430" y="2194995"/>
            <a:ext cx="697992" cy="917448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952789" y="3298372"/>
            <a:ext cx="1008886" cy="448054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861731" y="2225475"/>
            <a:ext cx="952499" cy="733043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427207" y="2168326"/>
            <a:ext cx="697992" cy="878983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074184" y="4434451"/>
            <a:ext cx="1291285" cy="163871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568299" y="3318478"/>
            <a:ext cx="521206" cy="57911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984556" y="2218219"/>
            <a:ext cx="705224" cy="703721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445929" y="2233095"/>
            <a:ext cx="1042415" cy="8793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968B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7F7F7F"/>
                </a:solidFill>
                <a:latin typeface="Verdana"/>
                <a:cs typeface="Verdana"/>
              </a:defRPr>
            </a:lvl1pPr>
          </a:lstStyle>
          <a:p>
            <a:pPr marL="129539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18375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991" y="6223689"/>
            <a:ext cx="432880" cy="43288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55488" cy="104890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976" y="373378"/>
            <a:ext cx="3875531" cy="4922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7F7F7F"/>
                </a:solidFill>
                <a:latin typeface="Verdana"/>
                <a:cs typeface="Verdana"/>
              </a:defRPr>
            </a:lvl1pPr>
          </a:lstStyle>
          <a:p>
            <a:pPr marL="129539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74756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58464" cy="113361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9657" y="6102787"/>
            <a:ext cx="685799" cy="6858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223011"/>
            <a:ext cx="1008761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968B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46016" y="2904744"/>
            <a:ext cx="6557009" cy="3305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65961" y="6350429"/>
            <a:ext cx="274954" cy="194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7F7F7F"/>
                </a:solidFill>
                <a:latin typeface="Verdana"/>
                <a:cs typeface="Verdana"/>
              </a:defRPr>
            </a:lvl1pPr>
          </a:lstStyle>
          <a:p>
            <a:pPr marL="129539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69075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223011"/>
            <a:ext cx="100876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vi-VN" dirty="0">
                <a:latin typeface="CONTHRAX HEAVY" panose="020B0907020201080204" pitchFamily="34" charset="0"/>
                <a:cs typeface="Gotham" pitchFamily="2" charset="0"/>
              </a:rPr>
              <a:t>PROJECT </a:t>
            </a:r>
            <a:r>
              <a:rPr dirty="0">
                <a:latin typeface="CONTHRAX HEAVY" panose="020B0907020201080204" pitchFamily="34" charset="0"/>
                <a:cs typeface="Gotham" pitchFamily="2" charset="0"/>
              </a:rPr>
              <a:t>REFERENCES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0580" y="656734"/>
            <a:ext cx="197970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u="none" strike="noStrike" kern="0" cap="none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CASE STUDY – </a:t>
            </a:r>
            <a:endParaRPr kumimoji="0" sz="2000" u="none" strike="noStrike" kern="0" cap="none" normalizeH="0" baseline="1424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84855" y="1175978"/>
            <a:ext cx="2919730" cy="58928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4x 6.12x4.37x5.16m , 69.1tons per each Rotterdam , Netherland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0" lvl="0" indent="0" defTabSz="914400" eaLnBrk="1" fontAlgn="auto" latinLnBrk="0" hangingPunct="1"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PTSC port, Vietnam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7181" y="1172121"/>
            <a:ext cx="1067202" cy="92333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Volume: Origin: Destination: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  <a:p>
            <a:pPr marL="12700" marR="0" lvl="0" indent="0" defTabSz="914400" eaLnBrk="1" fontAlgn="auto" latinLnBrk="0" hangingPunct="1">
              <a:spcBef>
                <a:spcPts val="13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84856" y="1868843"/>
            <a:ext cx="6239114" cy="192783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84150" marR="0" lvl="0" indent="-171450" defTabSz="914400" eaLnBrk="1" fontAlgn="auto" latinLnBrk="0" hangingPunct="1"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SzPct val="108333"/>
              <a:buFont typeface="Arial" panose="020B0604020202020204" pitchFamily="34" charset="0"/>
              <a:buChar char="•"/>
              <a:tabLst>
                <a:tab pos="240665" algn="l"/>
              </a:tabLst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To receive cargo from container vessel at Container port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84150" marR="0" lvl="0" indent="-171450" defTabSz="914400" eaLnBrk="1" fontAlgn="auto" latinLnBrk="0" hangingPunct="1">
              <a:spcBef>
                <a:spcPts val="480"/>
              </a:spcBef>
              <a:spcAft>
                <a:spcPts val="0"/>
              </a:spcAft>
              <a:buClr>
                <a:schemeClr val="tx2"/>
              </a:buClr>
              <a:buSzPct val="108333"/>
              <a:buFont typeface="Arial" panose="020B0604020202020204" pitchFamily="34" charset="0"/>
              <a:buChar char="•"/>
              <a:tabLst>
                <a:tab pos="240665" algn="l"/>
              </a:tabLst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Loading cargo on to hydraulic axle lines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84150" marR="85725" lvl="0" indent="-171450" defTabSz="914400" eaLnBrk="1" fontAlgn="auto" latinLnBrk="0" hangingPunct="1">
              <a:spcBef>
                <a:spcPts val="409"/>
              </a:spcBef>
              <a:spcAft>
                <a:spcPts val="0"/>
              </a:spcAft>
              <a:buClr>
                <a:schemeClr val="tx2"/>
              </a:buClr>
              <a:buSzPct val="108333"/>
              <a:buFont typeface="Arial" panose="020B0604020202020204" pitchFamily="34" charset="0"/>
              <a:buChar char="•"/>
              <a:tabLst>
                <a:tab pos="241300" algn="l"/>
              </a:tabLst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Trucking to Bason port and loading into deep hold barge via mobile cranes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84150" marR="0" lvl="0" indent="-171450" defTabSz="914400" eaLnBrk="1" fontAlgn="auto" latinLnBrk="0" hangingPunct="1">
              <a:spcBef>
                <a:spcPts val="455"/>
              </a:spcBef>
              <a:spcAft>
                <a:spcPts val="0"/>
              </a:spcAft>
              <a:buClr>
                <a:schemeClr val="tx2"/>
              </a:buClr>
              <a:buSzPct val="108333"/>
              <a:buFont typeface="Arial" panose="020B0604020202020204" pitchFamily="34" charset="0"/>
              <a:buChar char="•"/>
              <a:tabLst>
                <a:tab pos="240665" algn="l"/>
              </a:tabLst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Barging to PTSC port facility in Vung Tau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84150" marR="5080" lvl="0" indent="-171450" defTabSz="914400" eaLnBrk="1" fontAlgn="auto" latinLnBrk="0" hangingPunct="1">
              <a:spcBef>
                <a:spcPts val="665"/>
              </a:spcBef>
              <a:spcAft>
                <a:spcPts val="0"/>
              </a:spcAft>
              <a:buClr>
                <a:schemeClr val="tx2"/>
              </a:buClr>
              <a:buSzPct val="108333"/>
              <a:buFont typeface="Arial" panose="020B0604020202020204" pitchFamily="34" charset="0"/>
              <a:buChar char="•"/>
              <a:tabLst>
                <a:tab pos="241300" algn="l"/>
              </a:tabLst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Loading, lashing and barging operations were all prepared by FLS Stevedores and supervised by our experienced FLS Port Captain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84150" marR="0" lvl="0" indent="-171450" defTabSz="914400" eaLnBrk="1" fontAlgn="auto" latinLnBrk="0" hangingPunct="1">
              <a:spcBef>
                <a:spcPts val="540"/>
              </a:spcBef>
              <a:spcAft>
                <a:spcPts val="0"/>
              </a:spcAft>
              <a:buClr>
                <a:schemeClr val="tx2"/>
              </a:buClr>
              <a:buSzPct val="108333"/>
              <a:buFont typeface="Arial" panose="020B0604020202020204" pitchFamily="34" charset="0"/>
              <a:buChar char="•"/>
              <a:tabLst>
                <a:tab pos="240665" algn="l"/>
              </a:tabLst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Lashing and secure proper for operation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84150" marR="0" lvl="0" indent="-171450" defTabSz="914400" eaLnBrk="1" fontAlgn="auto" latinLnBrk="0" hangingPunct="1">
              <a:spcBef>
                <a:spcPts val="455"/>
              </a:spcBef>
              <a:spcAft>
                <a:spcPts val="0"/>
              </a:spcAft>
              <a:buClr>
                <a:schemeClr val="tx2"/>
              </a:buClr>
              <a:buSzPct val="108333"/>
              <a:buFont typeface="Arial" panose="020B0604020202020204" pitchFamily="34" charset="0"/>
              <a:buChar char="•"/>
              <a:tabLst>
                <a:tab pos="240665" algn="l"/>
              </a:tabLst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Loading supervision by FLS Port Captain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26926" y="1363444"/>
            <a:ext cx="11265074" cy="4587012"/>
            <a:chOff x="871386" y="1114752"/>
            <a:chExt cx="11265074" cy="4587012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18602" y="1118065"/>
              <a:ext cx="2144056" cy="18785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68430" y="1114752"/>
              <a:ext cx="1649699" cy="189968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1386" y="4333677"/>
              <a:ext cx="2474590" cy="13680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04961" y="3133784"/>
              <a:ext cx="1835203" cy="251443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74208" y="3130172"/>
              <a:ext cx="2679252" cy="25180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80401" y="3125350"/>
              <a:ext cx="1956059" cy="25228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11108" y="4333678"/>
              <a:ext cx="2166913" cy="1314543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675AE89-830E-E298-A4D4-62E9D54E7EDD}"/>
              </a:ext>
            </a:extLst>
          </p:cNvPr>
          <p:cNvSpPr txBox="1"/>
          <p:nvPr/>
        </p:nvSpPr>
        <p:spPr>
          <a:xfrm>
            <a:off x="2660284" y="613317"/>
            <a:ext cx="884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47B46C"/>
                </a:solidFill>
                <a:effectLst/>
                <a:latin typeface="Gotham Medium" pitchFamily="2" charset="0"/>
                <a:cs typeface="Gotham Medium" pitchFamily="2" charset="0"/>
              </a:rPr>
              <a:t>4X TRANSFORMER EA 69.1 TONS FOR HAI LONG PROJECT</a:t>
            </a:r>
            <a:endParaRPr lang="en-VN" sz="2000" dirty="0">
              <a:solidFill>
                <a:srgbClr val="47B46C"/>
              </a:solidFill>
              <a:latin typeface="Gotham Medium" pitchFamily="2" charset="0"/>
              <a:cs typeface="Gotham Medium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104</Words>
  <Application>Microsoft Macintosh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CONTHRAX HEAVY</vt:lpstr>
      <vt:lpstr>Gotham</vt:lpstr>
      <vt:lpstr>Gotham Medium</vt:lpstr>
      <vt:lpstr>Verdana</vt:lpstr>
      <vt:lpstr>1_Office Theme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REFERENCES</dc:title>
  <dc:creator>Anh Phuong Nguyen</dc:creator>
  <cp:lastModifiedBy>Nga Nguyễn</cp:lastModifiedBy>
  <cp:revision>6</cp:revision>
  <dcterms:created xsi:type="dcterms:W3CDTF">2025-03-05T07:13:15Z</dcterms:created>
  <dcterms:modified xsi:type="dcterms:W3CDTF">2025-04-18T05:48:37Z</dcterms:modified>
</cp:coreProperties>
</file>