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81"/>
  </p:normalViewPr>
  <p:slideViewPr>
    <p:cSldViewPr snapToGrid="0">
      <p:cViewPr varScale="1">
        <p:scale>
          <a:sx n="107" d="100"/>
          <a:sy n="107" d="100"/>
        </p:scale>
        <p:origin x="7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05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7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87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5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4515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25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7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5751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741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30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656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4387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423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5841339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081178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8587178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097767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11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62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6660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04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60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8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8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90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42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217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90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551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578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4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34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91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6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6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7165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47C16E-440D-C5AC-B71A-EBBA6A2D21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759990"/>
            <a:ext cx="10972800" cy="400110"/>
          </a:xfrm>
        </p:spPr>
        <p:txBody>
          <a:bodyPr/>
          <a:lstStyle/>
          <a:p>
            <a:r>
              <a:rPr lang="en-US" b="0" dirty="0">
                <a:latin typeface="Gotham Medium" pitchFamily="2" charset="0"/>
                <a:cs typeface="Gotham Medium" pitchFamily="2" charset="0"/>
              </a:rPr>
              <a:t>CASE STUDY - INBOUND SUPPLY CHAIN OPERATIONS - AUTOMOTIVE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77F9ED4-0D3A-8F23-968F-1B01467DB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85094"/>
              </p:ext>
            </p:extLst>
          </p:nvPr>
        </p:nvGraphicFramePr>
        <p:xfrm>
          <a:off x="609600" y="1176467"/>
          <a:ext cx="5413248" cy="537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52">
                  <a:extLst>
                    <a:ext uri="{9D8B030D-6E8A-4147-A177-3AD203B41FA5}">
                      <a16:colId xmlns:a16="http://schemas.microsoft.com/office/drawing/2014/main" val="3257007626"/>
                    </a:ext>
                  </a:extLst>
                </a:gridCol>
                <a:gridCol w="4168996">
                  <a:extLst>
                    <a:ext uri="{9D8B030D-6E8A-4147-A177-3AD203B41FA5}">
                      <a16:colId xmlns:a16="http://schemas.microsoft.com/office/drawing/2014/main" val="1454957865"/>
                    </a:ext>
                  </a:extLst>
                </a:gridCol>
              </a:tblGrid>
              <a:tr h="133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Customer name:</a:t>
                      </a:r>
                      <a:endParaRPr lang="en-VN" sz="1050" b="0" i="0" spc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DUCATI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834431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Project Name:</a:t>
                      </a:r>
                      <a:endParaRPr lang="en-VN" sz="1050" b="0" i="0" spc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Milk-run, ocean &amp; air inbound operations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266226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Volume:</a:t>
                      </a:r>
                      <a:endParaRPr lang="en-US" sz="1050" b="0" i="0" spc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Approx. 1,400 shipments /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986622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Commodity:</a:t>
                      </a:r>
                      <a:endParaRPr lang="en-US" sz="1050" b="0" i="0" spc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Automotive Production Materials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01312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Origin:</a:t>
                      </a:r>
                      <a:endParaRPr lang="en-US" sz="1050" b="0" i="0" spc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Asia Pacific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21835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Destination:</a:t>
                      </a:r>
                      <a:endParaRPr lang="en-US" sz="1050" b="0" i="0" spc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Thailand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38190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Project duration:</a:t>
                      </a:r>
                      <a:endParaRPr lang="en-US" sz="1050" b="0" i="0" spc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2018 – Today (Ongoing)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74302"/>
                  </a:ext>
                </a:extLst>
              </a:tr>
              <a:tr h="181284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Scope:</a:t>
                      </a:r>
                      <a:endParaRPr lang="en-US" sz="1050" b="0" i="0" spc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A (Milk-run Operations):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Daily supplier booking management – arrangement for collection as per route plan and time window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Ensuring delivery to customer’s dock as per fixed delivery schedule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Empty-return management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Free-zone customs clearance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Exception management – emergency trips, route adjustment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Route &amp; loading optimization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B (Intra-Asia Ocean/Air Operations):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Supplier booking coordination – control tower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Port-to-door ocean &amp; air-freight arrangements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Import customs clearance processing (free-zone)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Exception management – emergency air/road solutions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Tracking &amp; tracing – reporting: supply chain visibility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Customs post-reviews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DG handling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5934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7AB7417-D1BB-E733-D574-1E2D828AD5B5}"/>
              </a:ext>
            </a:extLst>
          </p:cNvPr>
          <p:cNvGrpSpPr/>
          <p:nvPr/>
        </p:nvGrpSpPr>
        <p:grpSpPr>
          <a:xfrm>
            <a:off x="6370029" y="4741109"/>
            <a:ext cx="5821971" cy="1428328"/>
            <a:chOff x="5760429" y="4746171"/>
            <a:chExt cx="5821971" cy="1428328"/>
          </a:xfrm>
        </p:grpSpPr>
        <p:pic>
          <p:nvPicPr>
            <p:cNvPr id="12" name="Picture Placeholder 9">
              <a:extLst>
                <a:ext uri="{FF2B5EF4-FFF2-40B4-BE49-F238E27FC236}">
                  <a16:creationId xmlns:a16="http://schemas.microsoft.com/office/drawing/2014/main" id="{FE92B316-99B6-D540-DA30-7F5D53B63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084" r="12084"/>
            <a:stretch/>
          </p:blipFill>
          <p:spPr>
            <a:xfrm>
              <a:off x="5760429" y="4746171"/>
              <a:ext cx="1892554" cy="1428328"/>
            </a:xfrm>
            <a:custGeom>
              <a:avLst/>
              <a:gdLst>
                <a:gd name="connsiteX0" fmla="*/ 631031 w 2367968"/>
                <a:gd name="connsiteY0" fmla="*/ 0 h 1787127"/>
                <a:gd name="connsiteX1" fmla="*/ 1748843 w 2367968"/>
                <a:gd name="connsiteY1" fmla="*/ 2361 h 1787127"/>
                <a:gd name="connsiteX2" fmla="*/ 1748843 w 2367968"/>
                <a:gd name="connsiteY2" fmla="*/ 0 h 1787127"/>
                <a:gd name="connsiteX3" fmla="*/ 2367968 w 2367968"/>
                <a:gd name="connsiteY3" fmla="*/ 0 h 1787127"/>
                <a:gd name="connsiteX4" fmla="*/ 2367968 w 2367968"/>
                <a:gd name="connsiteY4" fmla="*/ 1787127 h 1787127"/>
                <a:gd name="connsiteX5" fmla="*/ 1785396 w 2367968"/>
                <a:gd name="connsiteY5" fmla="*/ 1787127 h 1787127"/>
                <a:gd name="connsiteX6" fmla="*/ 1748843 w 2367968"/>
                <a:gd name="connsiteY6" fmla="*/ 1787127 h 1787127"/>
                <a:gd name="connsiteX7" fmla="*/ 707 w 2367968"/>
                <a:gd name="connsiteY7" fmla="*/ 1787127 h 1787127"/>
                <a:gd name="connsiteX8" fmla="*/ 0 w 2367968"/>
                <a:gd name="connsiteY8" fmla="*/ 621506 h 1787127"/>
                <a:gd name="connsiteX9" fmla="*/ 631031 w 2367968"/>
                <a:gd name="connsiteY9" fmla="*/ 0 h 178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7968" h="1787127">
                  <a:moveTo>
                    <a:pt x="631031" y="0"/>
                  </a:moveTo>
                  <a:lnTo>
                    <a:pt x="1748843" y="2361"/>
                  </a:lnTo>
                  <a:lnTo>
                    <a:pt x="1748843" y="0"/>
                  </a:lnTo>
                  <a:lnTo>
                    <a:pt x="2367968" y="0"/>
                  </a:lnTo>
                  <a:lnTo>
                    <a:pt x="2367968" y="1787127"/>
                  </a:lnTo>
                  <a:lnTo>
                    <a:pt x="1785396" y="1787127"/>
                  </a:lnTo>
                  <a:lnTo>
                    <a:pt x="1748843" y="1787127"/>
                  </a:lnTo>
                  <a:lnTo>
                    <a:pt x="707" y="1787127"/>
                  </a:lnTo>
                  <a:cubicBezTo>
                    <a:pt x="471" y="1398587"/>
                    <a:pt x="236" y="1010046"/>
                    <a:pt x="0" y="621506"/>
                  </a:cubicBezTo>
                  <a:cubicBezTo>
                    <a:pt x="21711" y="333177"/>
                    <a:pt x="269172" y="26978"/>
                    <a:pt x="631031" y="0"/>
                  </a:cubicBezTo>
                  <a:close/>
                </a:path>
              </a:pathLst>
            </a:custGeom>
          </p:spPr>
        </p:pic>
        <p:pic>
          <p:nvPicPr>
            <p:cNvPr id="13" name="Picture Placeholder 9">
              <a:extLst>
                <a:ext uri="{FF2B5EF4-FFF2-40B4-BE49-F238E27FC236}">
                  <a16:creationId xmlns:a16="http://schemas.microsoft.com/office/drawing/2014/main" id="{722FF22E-5CB8-3C90-0DEF-0B61C272E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084" r="12084"/>
            <a:stretch/>
          </p:blipFill>
          <p:spPr>
            <a:xfrm>
              <a:off x="7725137" y="4746171"/>
              <a:ext cx="1892554" cy="1428328"/>
            </a:xfrm>
            <a:prstGeom prst="rect">
              <a:avLst/>
            </a:prstGeom>
          </p:spPr>
        </p:pic>
        <p:pic>
          <p:nvPicPr>
            <p:cNvPr id="14" name="Picture Placeholder 9">
              <a:extLst>
                <a:ext uri="{FF2B5EF4-FFF2-40B4-BE49-F238E27FC236}">
                  <a16:creationId xmlns:a16="http://schemas.microsoft.com/office/drawing/2014/main" id="{1CC2D2D1-3E85-DFD4-4DF5-C3F81F483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084" r="12084"/>
            <a:stretch/>
          </p:blipFill>
          <p:spPr>
            <a:xfrm>
              <a:off x="9689846" y="4746171"/>
              <a:ext cx="1892554" cy="1428328"/>
            </a:xfrm>
            <a:prstGeom prst="rect">
              <a:avLst/>
            </a:prstGeom>
          </p:spPr>
        </p:pic>
      </p:grp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3F7C9F-3F73-2AAD-26A5-DDA697F71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29" y="1524297"/>
            <a:ext cx="735804" cy="78196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9F15829-2548-A09F-98F8-E88A4BBE6E89}"/>
              </a:ext>
            </a:extLst>
          </p:cNvPr>
          <p:cNvGrpSpPr/>
          <p:nvPr/>
        </p:nvGrpSpPr>
        <p:grpSpPr>
          <a:xfrm>
            <a:off x="6352349" y="1680585"/>
            <a:ext cx="5580773" cy="2966435"/>
            <a:chOff x="5745254" y="1680585"/>
            <a:chExt cx="5580773" cy="29664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56311D-8EDD-4CAF-F37F-4FD0167DF162}"/>
                </a:ext>
              </a:extLst>
            </p:cNvPr>
            <p:cNvGrpSpPr/>
            <p:nvPr/>
          </p:nvGrpSpPr>
          <p:grpSpPr>
            <a:xfrm>
              <a:off x="5745254" y="2319556"/>
              <a:ext cx="4876800" cy="1809750"/>
              <a:chOff x="5996354" y="1421914"/>
              <a:chExt cx="4876800" cy="180975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95F958-6319-9D85-3849-9B3B7DBD0DED}"/>
                  </a:ext>
                </a:extLst>
              </p:cNvPr>
              <p:cNvSpPr txBox="1"/>
              <p:nvPr/>
            </p:nvSpPr>
            <p:spPr>
              <a:xfrm>
                <a:off x="6523892" y="2919447"/>
                <a:ext cx="25233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GOTHAM-BOOK"/>
                    <a:ea typeface="+mn-ea"/>
                    <a:cs typeface="+mn-cs"/>
                  </a:rPr>
                  <a:t>Sea Port </a:t>
                </a:r>
                <a:b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GOTHAM-BOOK"/>
                    <a:ea typeface="+mn-ea"/>
                    <a:cs typeface="+mn-cs"/>
                  </a:rPr>
                </a:b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GOTHAM-BOOK"/>
                    <a:ea typeface="+mn-ea"/>
                    <a:cs typeface="+mn-cs"/>
                  </a:rPr>
                  <a:t>Component Import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1018924-5F5C-78EF-079E-44B570D7A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6354" y="1421914"/>
                <a:ext cx="4876800" cy="1809750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8B1F95-7C6D-BDAC-BBAB-FB88CDCB1451}"/>
                </a:ext>
              </a:extLst>
            </p:cNvPr>
            <p:cNvSpPr/>
            <p:nvPr/>
          </p:nvSpPr>
          <p:spPr>
            <a:xfrm>
              <a:off x="7859461" y="1680585"/>
              <a:ext cx="2960926" cy="598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42 suppliers, &gt;600 Trips annually   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Route plan design &amp; optimization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Strict schedule adherence &amp; On-time KPI Recording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GPS &amp; Geo-Fencing solution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D11EF9-0CD1-E6F8-4779-4C00BB3B26B6}"/>
                </a:ext>
              </a:extLst>
            </p:cNvPr>
            <p:cNvSpPr/>
            <p:nvPr/>
          </p:nvSpPr>
          <p:spPr>
            <a:xfrm>
              <a:off x="9262816" y="2365116"/>
              <a:ext cx="2063211" cy="6845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11 origins  &gt;50 Tons urgent cargo  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Emergency Solutions tailored to meet MRD in plant 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Road (cross-border) options as alternative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5AADBD-564A-EE7A-91D1-84C1BE0CA492}"/>
                </a:ext>
              </a:extLst>
            </p:cNvPr>
            <p:cNvSpPr/>
            <p:nvPr/>
          </p:nvSpPr>
          <p:spPr>
            <a:xfrm>
              <a:off x="7854961" y="4052660"/>
              <a:ext cx="3420144" cy="594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&gt;250 TEU + approx. 1,400 CBM annually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Port-to-Door Monitoring + Reporting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Consolidation Concepts for Optimization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Supplier Management Support – Dedicated Operations Team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749785D-0CB2-6A5A-A6D9-8654B423A201}"/>
                </a:ext>
              </a:extLst>
            </p:cNvPr>
            <p:cNvCxnSpPr>
              <a:cxnSpLocks/>
            </p:cNvCxnSpPr>
            <p:nvPr/>
          </p:nvCxnSpPr>
          <p:spPr>
            <a:xfrm>
              <a:off x="9289458" y="3834562"/>
              <a:ext cx="0" cy="1828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2CF737-59A1-6A7F-230D-C49E1378C766}"/>
                </a:ext>
              </a:extLst>
            </p:cNvPr>
            <p:cNvSpPr/>
            <p:nvPr/>
          </p:nvSpPr>
          <p:spPr>
            <a:xfrm>
              <a:off x="8563428" y="2683413"/>
              <a:ext cx="699389" cy="607163"/>
            </a:xfrm>
            <a:custGeom>
              <a:avLst/>
              <a:gdLst>
                <a:gd name="connsiteX0" fmla="*/ 0 w 979714"/>
                <a:gd name="connsiteY0" fmla="*/ 616858 h 616858"/>
                <a:gd name="connsiteX1" fmla="*/ 645885 w 979714"/>
                <a:gd name="connsiteY1" fmla="*/ 616858 h 616858"/>
                <a:gd name="connsiteX2" fmla="*/ 979714 w 979714"/>
                <a:gd name="connsiteY2" fmla="*/ 0 h 61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9714" h="616858">
                  <a:moveTo>
                    <a:pt x="0" y="616858"/>
                  </a:moveTo>
                  <a:lnTo>
                    <a:pt x="645885" y="616858"/>
                  </a:lnTo>
                  <a:lnTo>
                    <a:pt x="979714" y="0"/>
                  </a:lnTo>
                </a:path>
              </a:pathLst>
            </a:cu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-BOOK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1154E2-3EF7-C307-F46F-F3A30E85B89C}"/>
                </a:ext>
              </a:extLst>
            </p:cNvPr>
            <p:cNvSpPr/>
            <p:nvPr/>
          </p:nvSpPr>
          <p:spPr>
            <a:xfrm>
              <a:off x="6959600" y="2013678"/>
              <a:ext cx="899850" cy="899527"/>
            </a:xfrm>
            <a:custGeom>
              <a:avLst/>
              <a:gdLst>
                <a:gd name="connsiteX0" fmla="*/ 0 w 863600"/>
                <a:gd name="connsiteY0" fmla="*/ 936171 h 936171"/>
                <a:gd name="connsiteX1" fmla="*/ 0 w 863600"/>
                <a:gd name="connsiteY1" fmla="*/ 0 h 936171"/>
                <a:gd name="connsiteX2" fmla="*/ 863600 w 863600"/>
                <a:gd name="connsiteY2" fmla="*/ 0 h 93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600" h="936171">
                  <a:moveTo>
                    <a:pt x="0" y="936171"/>
                  </a:moveTo>
                  <a:lnTo>
                    <a:pt x="0" y="0"/>
                  </a:lnTo>
                  <a:lnTo>
                    <a:pt x="863600" y="0"/>
                  </a:lnTo>
                </a:path>
              </a:pathLst>
            </a:cu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-BOOK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6BEF1D-4394-11E7-252C-06F84B662004}"/>
              </a:ext>
            </a:extLst>
          </p:cNvPr>
          <p:cNvSpPr txBox="1"/>
          <p:nvPr/>
        </p:nvSpPr>
        <p:spPr>
          <a:xfrm>
            <a:off x="6857064" y="3970977"/>
            <a:ext cx="918841" cy="276999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50" charset="0"/>
                <a:ea typeface="+mn-ea"/>
                <a:cs typeface="Gotham" pitchFamily="50" charset="0"/>
              </a:rPr>
              <a:t>Sea 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50" charset="0"/>
                <a:ea typeface="+mn-ea"/>
                <a:cs typeface="Gotham" pitchFamily="50" charset="0"/>
              </a:rPr>
              <a:t>Component Import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50" charset="0"/>
              <a:ea typeface="+mn-ea"/>
              <a:cs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86106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229</Words>
  <Application>Microsoft Macintosh PowerPoint</Application>
  <PresentationFormat>Widescreen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Conthrax Sb</vt:lpstr>
      <vt:lpstr>Arial</vt:lpstr>
      <vt:lpstr>CONTHRAX HEAVY</vt:lpstr>
      <vt:lpstr>CONTHRAX HEAVY</vt:lpstr>
      <vt:lpstr>Gotham</vt:lpstr>
      <vt:lpstr>Gotham Medium</vt:lpstr>
      <vt:lpstr>GOTHAM-BOOK</vt:lpstr>
      <vt:lpstr>GOTHAM-MEDIUM</vt:lpstr>
      <vt:lpstr>FLS</vt:lpstr>
      <vt:lpstr>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Nga Nguyễn</cp:lastModifiedBy>
  <cp:revision>7</cp:revision>
  <dcterms:created xsi:type="dcterms:W3CDTF">2025-03-05T08:41:39Z</dcterms:created>
  <dcterms:modified xsi:type="dcterms:W3CDTF">2025-04-18T05:59:23Z</dcterms:modified>
</cp:coreProperties>
</file>