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68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854" autoAdjust="0"/>
    <p:restoredTop sz="94681"/>
  </p:normalViewPr>
  <p:slideViewPr>
    <p:cSldViewPr snapToGrid="0">
      <p:cViewPr>
        <p:scale>
          <a:sx n="111" d="100"/>
          <a:sy n="111" d="100"/>
        </p:scale>
        <p:origin x="1528" y="1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3772A7-C09B-0248-8035-2AA8F0A0747C}" type="datetimeFigureOut">
              <a:rPr lang="en-VN" smtClean="0"/>
              <a:t>18/04/2025</a:t>
            </a:fld>
            <a:endParaRPr lang="en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D3884E-4332-F64D-8A5E-86330228F9BD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776091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8234D-B204-4D87-E879-78B5517DF8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AC3C2-330C-9026-CCBE-217E66B41C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92EE25-3D14-F412-D886-1929E9FE7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13D6D-DEB2-498F-A55A-9CD609CB6281}" type="datetimeFigureOut">
              <a:rPr lang="en-US" smtClean="0"/>
              <a:t>4/18/25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B21AE-3203-C09E-9C3D-AD8D0142A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636656-2D14-1933-F5C9-06597DF93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63B70-2AFC-41F7-8703-3822096A0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70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1AD40-804E-3ED8-D4A3-F0FE59923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02FBE8-BE45-CD59-83FA-A98791EAE7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05FA7F-FA94-4392-2BF4-952EFF142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13D6D-DEB2-498F-A55A-9CD609CB6281}" type="datetimeFigureOut">
              <a:rPr lang="en-US" smtClean="0"/>
              <a:t>4/18/25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AA35B7-9FDD-C6FE-105F-7A0E77D7E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AB4410-404C-8658-1407-07C89F714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63B70-2AFC-41F7-8703-3822096A0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041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1F08D6-B5A6-ECA0-B192-516C4C49C5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97DE41-27E3-2EDD-68B2-C831241966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839BAC-7126-CAC4-D0B3-A1E8653FA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13D6D-DEB2-498F-A55A-9CD609CB6281}" type="datetimeFigureOut">
              <a:rPr lang="en-US" smtClean="0"/>
              <a:t>4/18/25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4A29A1-A593-9C97-99FE-74EF98FED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C77100-7CF0-3677-DAF5-98066EEC8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63B70-2AFC-41F7-8703-3822096A0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639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7FB2A-8E41-9542-479B-BBA747BFB6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04E352-CAD3-0C4D-01E9-E6DBF901C0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A4369F-95A8-8039-0FEB-EE5C3562A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13D6D-DEB2-498F-A55A-9CD609CB6281}" type="datetimeFigureOut">
              <a:rPr lang="en-US" smtClean="0"/>
              <a:t>4/18/25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6D9107-D1A1-4AA6-0247-B052C591B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77F9D2-7E84-0429-EA2E-20C4E21BF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63B70-2AFC-41F7-8703-3822096A0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774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2DDAE-8FB2-E218-F5E8-147A810AF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FDDB3A-6C53-8181-8748-8C580937C5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097943-B2AF-19CD-B69F-13B2D9B9A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13D6D-DEB2-498F-A55A-9CD609CB6281}" type="datetimeFigureOut">
              <a:rPr lang="en-US" smtClean="0"/>
              <a:t>4/18/25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4DC4A1-A796-B6F3-EE84-9A4F33D88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B62679-5689-3D95-2CCA-6068AE5CD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63B70-2AFC-41F7-8703-3822096A0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17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917E1-A3D4-83A5-7DC9-FA7B442F7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EA6A8-F356-AF92-BACD-E8178256B4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2CBBDA-E2DC-2E1A-AF98-E21FF935AA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6A00FC-9F3B-2A4C-281F-879F7A158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13D6D-DEB2-498F-A55A-9CD609CB6281}" type="datetimeFigureOut">
              <a:rPr lang="en-US" smtClean="0"/>
              <a:t>4/18/25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DB81EF-DB1D-6705-065F-BBFD9F190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93399E-C63C-283B-BC57-41AB094C8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63B70-2AFC-41F7-8703-3822096A0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41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EC098-90EC-DC72-BD0D-4F2987754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B75180-3C8D-92F9-3CBA-4D02B9CED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74306C-5690-1FC8-7C3B-1D62055EEC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A6D572-6B18-D5E6-1FCE-5A1F19D8A7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ADAEA2-0547-1B2B-3CF5-9352A77976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767700-B34B-3BB4-B0D0-2E9A41FE3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13D6D-DEB2-498F-A55A-9CD609CB6281}" type="datetimeFigureOut">
              <a:rPr lang="en-US" smtClean="0"/>
              <a:t>4/18/25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37A115-C2C3-7C5E-3DC5-713C9215E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D24A688-ADC7-0EF7-4DFF-ACD4FA417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63B70-2AFC-41F7-8703-3822096A0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54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ED273-B4D5-288A-671B-67CC6F5BB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CBF735-E98C-235A-37D7-337A49946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13D6D-DEB2-498F-A55A-9CD609CB6281}" type="datetimeFigureOut">
              <a:rPr lang="en-US" smtClean="0"/>
              <a:t>4/18/25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482FF-F263-2DF7-A34D-5C5353C17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C2D91F-BA0D-BB52-0986-EF63DD811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63B70-2AFC-41F7-8703-3822096A0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272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6DB4E2-67D1-141E-7C49-539905BE1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13D6D-DEB2-498F-A55A-9CD609CB6281}" type="datetimeFigureOut">
              <a:rPr lang="en-US" smtClean="0"/>
              <a:t>4/18/25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0E6CFD-99CE-9290-9BBE-D8AFBA0CD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28A0FE-D1D3-F92F-D9B6-E6A55F58B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63B70-2AFC-41F7-8703-3822096A0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637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F5CC4-ED74-EBF3-7456-0BFC6628B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770AC1-F616-7585-6FC9-1A8493F965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22FE64-E499-945E-5134-12E9EDE368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3AE845-BD87-5AE9-BE06-8CFB9BFAC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13D6D-DEB2-498F-A55A-9CD609CB6281}" type="datetimeFigureOut">
              <a:rPr lang="en-US" smtClean="0"/>
              <a:t>4/18/25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AF79B1-8656-BB5C-8F43-FC4D00BC4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C3AFBF-9ABD-15F0-2907-78E3082A0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63B70-2AFC-41F7-8703-3822096A0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609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850136-2BE7-F754-AD28-4DB961B9F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ADEF7B-08E0-FADB-B745-79041A085E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AC7A7C-32ED-8F21-E2E8-5A916402C1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0E4305-3221-39EF-629D-051F48890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13D6D-DEB2-498F-A55A-9CD609CB6281}" type="datetimeFigureOut">
              <a:rPr lang="en-US" smtClean="0"/>
              <a:t>4/18/25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90BA86-68FD-F9DE-BE17-CC60EA921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095EF0-BAFE-64E9-2BCF-F4B649DC2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63B70-2AFC-41F7-8703-3822096A0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20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7C84EB-F4E8-7CE8-BEB2-576F40F76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F8A017-8978-C51D-0B76-87655A9118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FAC111-1CEF-2C76-2087-97CB04750F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113D6D-DEB2-498F-A55A-9CD609CB6281}" type="datetimeFigureOut">
              <a:rPr lang="en-US" smtClean="0"/>
              <a:t>4/18/25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3832DE-8C80-ED7A-191F-51D0F87193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74AA95-B619-67C7-670F-EEE51FD826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F63B70-2AFC-41F7-8703-3822096A07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393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60B2A4-0309-50D3-317D-4410E628DD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585A553-05F0-46DD-2171-41D7DA9768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425" y="0"/>
            <a:ext cx="12202849" cy="6858000"/>
          </a:xfrm>
          <a:prstGeom prst="rect">
            <a:avLst/>
          </a:prstGeom>
        </p:spPr>
      </p:pic>
      <p:sp>
        <p:nvSpPr>
          <p:cNvPr id="22" name="object 7">
            <a:extLst>
              <a:ext uri="{FF2B5EF4-FFF2-40B4-BE49-F238E27FC236}">
                <a16:creationId xmlns:a16="http://schemas.microsoft.com/office/drawing/2014/main" id="{0E5134D9-6EBB-331A-5E78-122B822BAA88}"/>
              </a:ext>
            </a:extLst>
          </p:cNvPr>
          <p:cNvSpPr txBox="1"/>
          <p:nvPr/>
        </p:nvSpPr>
        <p:spPr>
          <a:xfrm>
            <a:off x="656944" y="1148334"/>
            <a:ext cx="1468739" cy="7643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9083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u="none" strike="noStrike" kern="0" cap="none" normalizeH="0" baseline="0" noProof="0" dirty="0">
                <a:ln>
                  <a:noFill/>
                </a:ln>
                <a:solidFill>
                  <a:srgbClr val="0968B0"/>
                </a:solidFill>
                <a:effectLst/>
                <a:uLnTx/>
                <a:uFillTx/>
                <a:latin typeface="Gotham Medium" pitchFamily="2" charset="0"/>
                <a:cs typeface="Gotham Medium" pitchFamily="2" charset="0"/>
              </a:rPr>
              <a:t>Project Name: </a:t>
            </a:r>
            <a:r>
              <a:rPr kumimoji="0" sz="1200" u="none" strike="noStrike" kern="0" cap="none" normalizeH="0" baseline="0" noProof="0" dirty="0">
                <a:ln>
                  <a:noFill/>
                </a:ln>
                <a:solidFill>
                  <a:srgbClr val="4471C4"/>
                </a:solidFill>
                <a:effectLst/>
                <a:uLnTx/>
                <a:uFillTx/>
                <a:latin typeface="Gotham Medium" pitchFamily="2" charset="0"/>
                <a:cs typeface="Gotham Medium" pitchFamily="2" charset="0"/>
              </a:rPr>
              <a:t>Volume: </a:t>
            </a:r>
            <a:endParaRPr kumimoji="0" lang="vi-VN" sz="1200" u="none" strike="noStrike" kern="0" cap="none" normalizeH="0" baseline="0" noProof="0" dirty="0">
              <a:ln>
                <a:noFill/>
              </a:ln>
              <a:solidFill>
                <a:srgbClr val="4471C4"/>
              </a:solidFill>
              <a:effectLst/>
              <a:uLnTx/>
              <a:uFillTx/>
              <a:latin typeface="Gotham" pitchFamily="2" charset="0"/>
              <a:cs typeface="Gotham Medium" pitchFamily="2" charset="0"/>
            </a:endParaRPr>
          </a:p>
          <a:p>
            <a:pPr marL="12700" marR="29083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u="none" strike="noStrike" kern="0" cap="none" normalizeH="0" baseline="0" noProof="0" dirty="0">
                <a:ln>
                  <a:noFill/>
                </a:ln>
                <a:solidFill>
                  <a:srgbClr val="4471C4"/>
                </a:solidFill>
                <a:effectLst/>
                <a:uLnTx/>
                <a:uFillTx/>
                <a:latin typeface="Gotham Medium" pitchFamily="2" charset="0"/>
                <a:cs typeface="Gotham Medium" pitchFamily="2" charset="0"/>
              </a:rPr>
              <a:t>Origin:</a:t>
            </a:r>
            <a:endParaRPr kumimoji="0" sz="1200" u="none" strike="noStrike" kern="0" cap="none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Gotham Medium" pitchFamily="2" charset="0"/>
              <a:cs typeface="Gotham Medium" pitchFamily="2" charset="0"/>
            </a:endParaRPr>
          </a:p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u="none" strike="noStrike" kern="0" cap="none" normalizeH="0" baseline="0" noProof="0" dirty="0">
                <a:ln>
                  <a:noFill/>
                </a:ln>
                <a:solidFill>
                  <a:srgbClr val="4471C4"/>
                </a:solidFill>
                <a:effectLst/>
                <a:uLnTx/>
                <a:uFillTx/>
                <a:latin typeface="Gotham Medium" pitchFamily="2" charset="0"/>
                <a:cs typeface="Gotham Medium" pitchFamily="2" charset="0"/>
              </a:rPr>
              <a:t>Destination(POD):</a:t>
            </a:r>
            <a:endParaRPr kumimoji="0" sz="1200" u="none" strike="noStrike" kern="0" cap="none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Gotham Medium" pitchFamily="2" charset="0"/>
              <a:cs typeface="Gotham Medium" pitchFamily="2" charset="0"/>
            </a:endParaRPr>
          </a:p>
        </p:txBody>
      </p:sp>
      <p:sp>
        <p:nvSpPr>
          <p:cNvPr id="23" name="object 8">
            <a:extLst>
              <a:ext uri="{FF2B5EF4-FFF2-40B4-BE49-F238E27FC236}">
                <a16:creationId xmlns:a16="http://schemas.microsoft.com/office/drawing/2014/main" id="{5FA25282-6225-BC49-0FFB-BE87FFCCE380}"/>
              </a:ext>
            </a:extLst>
          </p:cNvPr>
          <p:cNvSpPr txBox="1"/>
          <p:nvPr/>
        </p:nvSpPr>
        <p:spPr>
          <a:xfrm>
            <a:off x="2250151" y="1161158"/>
            <a:ext cx="3719087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just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u="none" strike="noStrike" kern="0" cap="none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Gotham" pitchFamily="2" charset="0"/>
                <a:cs typeface="Gotham" pitchFamily="2" charset="0"/>
              </a:rPr>
              <a:t>FIRST MDF PLANT EVER BUILT IN VIETNAM</a:t>
            </a:r>
          </a:p>
          <a:p>
            <a:pPr marL="12700" marR="508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u="none" strike="noStrike" kern="0" cap="none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Gotham" pitchFamily="2" charset="0"/>
                <a:cs typeface="Gotham" pitchFamily="2" charset="0"/>
              </a:rPr>
              <a:t>210 Containers + 9,500 cbm Breakbulk cargo Belgium, Sweden, Germany, Malaysia, China Ho Chi Minh City, Vietnam</a:t>
            </a:r>
          </a:p>
        </p:txBody>
      </p:sp>
      <p:sp>
        <p:nvSpPr>
          <p:cNvPr id="24" name="object 9">
            <a:extLst>
              <a:ext uri="{FF2B5EF4-FFF2-40B4-BE49-F238E27FC236}">
                <a16:creationId xmlns:a16="http://schemas.microsoft.com/office/drawing/2014/main" id="{6C56A979-0867-CFA8-E871-BA2AAE1A68CC}"/>
              </a:ext>
            </a:extLst>
          </p:cNvPr>
          <p:cNvSpPr txBox="1"/>
          <p:nvPr/>
        </p:nvSpPr>
        <p:spPr>
          <a:xfrm>
            <a:off x="1590805" y="2102973"/>
            <a:ext cx="5756381" cy="2363468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927100" marR="5080" lvl="0" indent="-228600" defTabSz="914400" eaLnBrk="1" fontAlgn="auto" latinLnBrk="0" hangingPunct="1">
              <a:lnSpc>
                <a:spcPct val="100000"/>
              </a:lnSpc>
              <a:spcBef>
                <a:spcPts val="495"/>
              </a:spcBef>
              <a:spcAft>
                <a:spcPts val="0"/>
              </a:spcAft>
              <a:buClr>
                <a:schemeClr val="accent1"/>
              </a:buClr>
              <a:buSzTx/>
              <a:buFont typeface="Arial MT"/>
              <a:buChar char="•"/>
              <a:tabLst>
                <a:tab pos="927100" algn="l"/>
              </a:tabLst>
              <a:defRPr/>
            </a:pPr>
            <a:r>
              <a:rPr kumimoji="0" sz="1200" u="none" strike="noStrike" kern="0" cap="none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Gotham" pitchFamily="2" charset="0"/>
                <a:cs typeface="Gotham" pitchFamily="2" charset="0"/>
              </a:rPr>
              <a:t>Handling and booking of the ocean freight for break bulk and containers ex all origins worldwide</a:t>
            </a:r>
          </a:p>
          <a:p>
            <a:pPr marL="926465" marR="0" lvl="0" indent="-227965" defTabSz="914400" eaLnBrk="1" fontAlgn="auto" latinLnBrk="0" hangingPunct="1">
              <a:lnSpc>
                <a:spcPct val="100000"/>
              </a:lnSpc>
              <a:spcBef>
                <a:spcPts val="505"/>
              </a:spcBef>
              <a:spcAft>
                <a:spcPts val="0"/>
              </a:spcAft>
              <a:buClr>
                <a:schemeClr val="accent1"/>
              </a:buClr>
              <a:buSzTx/>
              <a:buFont typeface="Arial MT"/>
              <a:buChar char="•"/>
              <a:tabLst>
                <a:tab pos="926465" algn="l"/>
              </a:tabLst>
              <a:defRPr/>
            </a:pPr>
            <a:r>
              <a:rPr kumimoji="0" sz="1200" u="none" strike="noStrike" kern="0" cap="none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Gotham" pitchFamily="2" charset="0"/>
                <a:cs typeface="Gotham" pitchFamily="2" charset="0"/>
              </a:rPr>
              <a:t>Supporting the project owner to apply for tax exemption</a:t>
            </a:r>
          </a:p>
          <a:p>
            <a:pPr marL="927100" marR="5715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tabLst/>
              <a:defRPr/>
            </a:pPr>
            <a:r>
              <a:rPr lang="vi-VN" sz="1200" kern="0" dirty="0">
                <a:solidFill>
                  <a:sysClr val="windowText" lastClr="000000"/>
                </a:solidFill>
                <a:latin typeface="Calibri"/>
                <a:cs typeface="Gotham" pitchFamily="2" charset="0"/>
              </a:rPr>
              <a:t>/ </a:t>
            </a:r>
            <a:r>
              <a:rPr kumimoji="0" sz="1200" u="none" strike="noStrike" kern="0" cap="none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Gotham" pitchFamily="2" charset="0"/>
                <a:cs typeface="Gotham" pitchFamily="2" charset="0"/>
              </a:rPr>
              <a:t>Custom clearance for the whole project, clearing the cargo under Import quota</a:t>
            </a:r>
          </a:p>
          <a:p>
            <a:pPr marL="927100" marR="5080" lvl="0" indent="-228600" algn="just" defTabSz="914400" eaLnBrk="1" fontAlgn="auto" latinLnBrk="0" hangingPunct="1">
              <a:lnSpc>
                <a:spcPct val="100000"/>
              </a:lnSpc>
              <a:spcBef>
                <a:spcPts val="505"/>
              </a:spcBef>
              <a:spcAft>
                <a:spcPts val="0"/>
              </a:spcAft>
              <a:buClr>
                <a:schemeClr val="accent1"/>
              </a:buClr>
              <a:buSzTx/>
              <a:buFont typeface="Arial MT"/>
              <a:buChar char="•"/>
              <a:tabLst>
                <a:tab pos="927100" algn="l"/>
                <a:tab pos="929005" algn="l"/>
              </a:tabLst>
              <a:defRPr/>
            </a:pPr>
            <a:r>
              <a:rPr kumimoji="0" sz="1200" u="none" strike="noStrike" kern="0" cap="none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Gotham" pitchFamily="2" charset="0"/>
                <a:cs typeface="Gotham" pitchFamily="2" charset="0"/>
              </a:rPr>
              <a:t>	Co-ordination and supervision of discharging break bulk cargo from the heavy lift vessel to the storage yard at the port</a:t>
            </a:r>
          </a:p>
          <a:p>
            <a:pPr marL="927100" marR="5715" lvl="0" indent="-228600" algn="just" defTabSz="914400" eaLnBrk="1" fontAlgn="auto" latinLnBrk="0" hangingPunct="1">
              <a:lnSpc>
                <a:spcPct val="100000"/>
              </a:lnSpc>
              <a:spcBef>
                <a:spcPts val="495"/>
              </a:spcBef>
              <a:spcAft>
                <a:spcPts val="0"/>
              </a:spcAft>
              <a:buClr>
                <a:schemeClr val="accent1"/>
              </a:buClr>
              <a:buSzTx/>
              <a:buFont typeface="Arial MT"/>
              <a:buChar char="•"/>
              <a:tabLst>
                <a:tab pos="927100" algn="l"/>
                <a:tab pos="929005" algn="l"/>
              </a:tabLst>
              <a:defRPr/>
            </a:pPr>
            <a:r>
              <a:rPr kumimoji="0" sz="1200" u="none" strike="noStrike" kern="0" cap="none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Gotham" pitchFamily="2" charset="0"/>
                <a:cs typeface="Gotham" pitchFamily="2" charset="0"/>
              </a:rPr>
              <a:t>	Organizing of the trucking from HCMC port to the jobsite in Binh Phuoc for 9,500 cbm of break bulk and 210 containers</a:t>
            </a:r>
          </a:p>
          <a:p>
            <a:pPr marL="929005" marR="0" lvl="0" indent="-230504" algn="just" defTabSz="91440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Tx/>
              <a:buFont typeface="Arial MT"/>
              <a:buChar char="•"/>
              <a:tabLst>
                <a:tab pos="929005" algn="l"/>
              </a:tabLst>
              <a:defRPr/>
            </a:pPr>
            <a:r>
              <a:rPr kumimoji="0" sz="1200" u="none" strike="noStrike" kern="0" cap="none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Gotham" pitchFamily="2" charset="0"/>
                <a:cs typeface="Gotham" pitchFamily="2" charset="0"/>
              </a:rPr>
              <a:t>Unloading / unstuffing at the jobsite in accordance to the</a:t>
            </a:r>
          </a:p>
          <a:p>
            <a:pPr marL="927100" marR="0" lvl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tabLst/>
              <a:defRPr/>
            </a:pPr>
            <a:r>
              <a:rPr kumimoji="0" sz="1200" u="none" strike="noStrike" kern="0" cap="none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Gotham" pitchFamily="2" charset="0"/>
                <a:cs typeface="Gotham" pitchFamily="2" charset="0"/>
              </a:rPr>
              <a:t>storage laydown plan of the supplier</a:t>
            </a:r>
          </a:p>
        </p:txBody>
      </p:sp>
      <p:pic>
        <p:nvPicPr>
          <p:cNvPr id="25" name="object 10">
            <a:extLst>
              <a:ext uri="{FF2B5EF4-FFF2-40B4-BE49-F238E27FC236}">
                <a16:creationId xmlns:a16="http://schemas.microsoft.com/office/drawing/2014/main" id="{61D4C0A1-9761-6DCD-7C1C-DF15532CD25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445646" y="4799837"/>
            <a:ext cx="3230879" cy="1821600"/>
          </a:xfrm>
          <a:prstGeom prst="rect">
            <a:avLst/>
          </a:prstGeom>
        </p:spPr>
      </p:pic>
      <p:pic>
        <p:nvPicPr>
          <p:cNvPr id="26" name="object 11">
            <a:extLst>
              <a:ext uri="{FF2B5EF4-FFF2-40B4-BE49-F238E27FC236}">
                <a16:creationId xmlns:a16="http://schemas.microsoft.com/office/drawing/2014/main" id="{D704907D-4EF6-1726-7E4F-744FA9976D41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814698" y="2891606"/>
            <a:ext cx="3240024" cy="1816607"/>
          </a:xfrm>
          <a:prstGeom prst="rect">
            <a:avLst/>
          </a:prstGeom>
        </p:spPr>
      </p:pic>
      <p:pic>
        <p:nvPicPr>
          <p:cNvPr id="27" name="object 12">
            <a:extLst>
              <a:ext uri="{FF2B5EF4-FFF2-40B4-BE49-F238E27FC236}">
                <a16:creationId xmlns:a16="http://schemas.microsoft.com/office/drawing/2014/main" id="{FA15CC3D-B9F6-D0D2-CDCD-FE2CCF04EBEC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814698" y="932686"/>
            <a:ext cx="3230879" cy="1816608"/>
          </a:xfrm>
          <a:prstGeom prst="rect">
            <a:avLst/>
          </a:prstGeom>
        </p:spPr>
      </p:pic>
      <p:pic>
        <p:nvPicPr>
          <p:cNvPr id="28" name="object 13">
            <a:extLst>
              <a:ext uri="{FF2B5EF4-FFF2-40B4-BE49-F238E27FC236}">
                <a16:creationId xmlns:a16="http://schemas.microsoft.com/office/drawing/2014/main" id="{304F0449-1239-20A1-8273-A40CD189C1AA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8823485" y="4875565"/>
            <a:ext cx="3232404" cy="1815083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14B5E25F-7DF3-6918-4266-7B77CBC1CFC2}"/>
              </a:ext>
            </a:extLst>
          </p:cNvPr>
          <p:cNvSpPr txBox="1"/>
          <p:nvPr/>
        </p:nvSpPr>
        <p:spPr>
          <a:xfrm>
            <a:off x="579233" y="-60247"/>
            <a:ext cx="95064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VN" dirty="0"/>
          </a:p>
          <a:p>
            <a:r>
              <a:rPr lang="vi-VN" sz="2800" dirty="0">
                <a:solidFill>
                  <a:srgbClr val="0B68B1"/>
                </a:solidFill>
                <a:latin typeface="CONTHRAX HEAVY" panose="020B0907020201080204" pitchFamily="34" charset="0"/>
              </a:rPr>
              <a:t>PROJECT REFERENCES</a:t>
            </a:r>
          </a:p>
          <a:p>
            <a:r>
              <a:rPr lang="en-VN" sz="2000" dirty="0">
                <a:solidFill>
                  <a:srgbClr val="46B868"/>
                </a:solidFill>
                <a:latin typeface="Gotham Medium" pitchFamily="2" charset="0"/>
                <a:cs typeface="Gotham Medium" pitchFamily="2" charset="0"/>
              </a:rPr>
              <a:t>CASE STUDY – MDF PLANT PROJECT IN BINH DUONG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C293242-757B-D3D2-14F4-6A521DBDDC83}"/>
              </a:ext>
            </a:extLst>
          </p:cNvPr>
          <p:cNvSpPr txBox="1"/>
          <p:nvPr/>
        </p:nvSpPr>
        <p:spPr>
          <a:xfrm>
            <a:off x="579233" y="2092709"/>
            <a:ext cx="10115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VN" sz="1200" dirty="0">
                <a:solidFill>
                  <a:srgbClr val="0B68B1"/>
                </a:solidFill>
                <a:latin typeface="Gotham Medium" pitchFamily="2" charset="0"/>
                <a:cs typeface="Gotham Medium" pitchFamily="2" charset="0"/>
              </a:rPr>
              <a:t>Scope:</a:t>
            </a:r>
          </a:p>
        </p:txBody>
      </p:sp>
    </p:spTree>
    <p:extLst>
      <p:ext uri="{BB962C8B-B14F-4D97-AF65-F5344CB8AC3E}">
        <p14:creationId xmlns:p14="http://schemas.microsoft.com/office/powerpoint/2010/main" val="3915648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152</Words>
  <Application>Microsoft Macintosh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 MT</vt:lpstr>
      <vt:lpstr>Aptos</vt:lpstr>
      <vt:lpstr>Aptos Display</vt:lpstr>
      <vt:lpstr>Arial</vt:lpstr>
      <vt:lpstr>Calibri</vt:lpstr>
      <vt:lpstr>CONTHRAX HEAVY</vt:lpstr>
      <vt:lpstr>Gotham</vt:lpstr>
      <vt:lpstr>Gotham Medium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REFERENCES</dc:title>
  <dc:creator>Anh Phuong Nguyen</dc:creator>
  <cp:lastModifiedBy>Nga Nguyễn</cp:lastModifiedBy>
  <cp:revision>6</cp:revision>
  <dcterms:created xsi:type="dcterms:W3CDTF">2025-03-05T06:34:51Z</dcterms:created>
  <dcterms:modified xsi:type="dcterms:W3CDTF">2025-04-18T05:46:09Z</dcterms:modified>
</cp:coreProperties>
</file>